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7" r:id="rId8"/>
    <p:sldId id="262" r:id="rId9"/>
    <p:sldId id="268" r:id="rId10"/>
    <p:sldId id="269" r:id="rId11"/>
    <p:sldId id="270" r:id="rId12"/>
    <p:sldId id="271"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464" y="-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0AF040-8D00-4D48-8A98-C5DA98B9CD43}" type="datetimeFigureOut">
              <a:rPr lang="ru-RU" smtClean="0"/>
              <a:t>30.10.2015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E48438-FC63-473F-B55F-8D2705813689}"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BF6AF76-F9A4-4AA1-92C9-383A994A80B0}" type="datetimeFigureOut">
              <a:rPr lang="ru-RU" smtClean="0"/>
              <a:t>30.10.2015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5067FA-8642-49CB-8A9B-C0AF22541C75}"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BF6AF76-F9A4-4AA1-92C9-383A994A80B0}" type="datetimeFigureOut">
              <a:rPr lang="ru-RU" smtClean="0"/>
              <a:t>30.10.2015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5067FA-8642-49CB-8A9B-C0AF22541C75}"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BF6AF76-F9A4-4AA1-92C9-383A994A80B0}" type="datetimeFigureOut">
              <a:rPr lang="ru-RU" smtClean="0"/>
              <a:t>30.10.2015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5067FA-8642-49CB-8A9B-C0AF22541C75}"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BF6AF76-F9A4-4AA1-92C9-383A994A80B0}" type="datetimeFigureOut">
              <a:rPr lang="ru-RU" smtClean="0"/>
              <a:t>30.10.2015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5067FA-8642-49CB-8A9B-C0AF22541C75}"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BF6AF76-F9A4-4AA1-92C9-383A994A80B0}" type="datetimeFigureOut">
              <a:rPr lang="ru-RU" smtClean="0"/>
              <a:t>30.10.2015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5067FA-8642-49CB-8A9B-C0AF22541C75}"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BF6AF76-F9A4-4AA1-92C9-383A994A80B0}" type="datetimeFigureOut">
              <a:rPr lang="ru-RU" smtClean="0"/>
              <a:t>30.10.2015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5067FA-8642-49CB-8A9B-C0AF22541C75}"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BF6AF76-F9A4-4AA1-92C9-383A994A80B0}" type="datetimeFigureOut">
              <a:rPr lang="ru-RU" smtClean="0"/>
              <a:t>30.10.2015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B5067FA-8642-49CB-8A9B-C0AF22541C75}"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BF6AF76-F9A4-4AA1-92C9-383A994A80B0}" type="datetimeFigureOut">
              <a:rPr lang="ru-RU" smtClean="0"/>
              <a:t>30.10.2015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B5067FA-8642-49CB-8A9B-C0AF22541C75}"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BF6AF76-F9A4-4AA1-92C9-383A994A80B0}" type="datetimeFigureOut">
              <a:rPr lang="ru-RU" smtClean="0"/>
              <a:t>30.10.2015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B5067FA-8642-49CB-8A9B-C0AF22541C75}"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BF6AF76-F9A4-4AA1-92C9-383A994A80B0}" type="datetimeFigureOut">
              <a:rPr lang="ru-RU" smtClean="0"/>
              <a:t>30.10.2015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5067FA-8642-49CB-8A9B-C0AF22541C75}"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BF6AF76-F9A4-4AA1-92C9-383A994A80B0}" type="datetimeFigureOut">
              <a:rPr lang="ru-RU" smtClean="0"/>
              <a:t>30.10.2015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5067FA-8642-49CB-8A9B-C0AF22541C75}"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F6AF76-F9A4-4AA1-92C9-383A994A80B0}" type="datetimeFigureOut">
              <a:rPr lang="ru-RU" smtClean="0"/>
              <a:t>30.10.2015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5067FA-8642-49CB-8A9B-C0AF22541C75}"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332656"/>
            <a:ext cx="7772400" cy="1470025"/>
          </a:xfrm>
        </p:spPr>
        <p:txBody>
          <a:bodyPr>
            <a:noAutofit/>
          </a:bodyPr>
          <a:lstStyle/>
          <a:p>
            <a:r>
              <a:rPr lang="ru-RU" sz="1800" dirty="0" smtClean="0">
                <a:latin typeface="Times New Roman" pitchFamily="18" charset="0"/>
                <a:cs typeface="Times New Roman" pitchFamily="18" charset="0"/>
              </a:rPr>
              <a:t>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Министерство образования и науки Российской Федерации</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федеральное государственное бюджетное образовательное учреждение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высшего профессионального образования</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«Алтайский государственный педагогический университет»</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(ФГБОУ ВПО «</a:t>
            </a:r>
            <a:r>
              <a:rPr lang="ru-RU" sz="1800" dirty="0" err="1" smtClean="0">
                <a:latin typeface="Times New Roman" pitchFamily="18" charset="0"/>
                <a:cs typeface="Times New Roman" pitchFamily="18" charset="0"/>
              </a:rPr>
              <a:t>АлтГПУ</a:t>
            </a:r>
            <a:r>
              <a:rPr lang="ru-RU" sz="1800" dirty="0" smtClean="0">
                <a:latin typeface="Times New Roman" pitchFamily="18" charset="0"/>
                <a:cs typeface="Times New Roman" pitchFamily="18" charset="0"/>
              </a:rPr>
              <a:t>»)</a:t>
            </a:r>
            <a:br>
              <a:rPr lang="ru-RU" sz="1800" dirty="0" smtClean="0">
                <a:latin typeface="Times New Roman" pitchFamily="18" charset="0"/>
                <a:cs typeface="Times New Roman" pitchFamily="18" charset="0"/>
              </a:rPr>
            </a:b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endParaRPr lang="ru-RU" sz="1800"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371600" y="2204864"/>
            <a:ext cx="6400800" cy="3433936"/>
          </a:xfrm>
          <a:ln>
            <a:noFill/>
          </a:ln>
          <a:effectLst/>
          <a:scene3d>
            <a:camera prst="orthographicFront">
              <a:rot lat="0" lon="0" rev="0"/>
            </a:camera>
            <a:lightRig rig="contrasting" dir="t">
              <a:rot lat="0" lon="0" rev="7800000"/>
            </a:lightRig>
          </a:scene3d>
          <a:sp3d>
            <a:bevelT w="139700" h="139700"/>
          </a:sp3d>
        </p:spPr>
        <p:txBody>
          <a:bodyPr>
            <a:normAutofit lnSpcReduction="10000"/>
          </a:bodyPr>
          <a:lstStyle/>
          <a:p>
            <a:pPr algn="r"/>
            <a:endParaRPr lang="ru-RU" dirty="0" smtClean="0"/>
          </a:p>
          <a:p>
            <a:pPr algn="r"/>
            <a:endParaRPr lang="ru-RU" dirty="0"/>
          </a:p>
          <a:p>
            <a:pPr algn="r"/>
            <a:endParaRPr lang="ru-RU" dirty="0" smtClean="0"/>
          </a:p>
          <a:p>
            <a:pPr algn="r"/>
            <a:endParaRPr lang="ru-RU" dirty="0"/>
          </a:p>
          <a:p>
            <a:pPr algn="r"/>
            <a:r>
              <a:rPr lang="ru-RU" dirty="0" err="1" smtClean="0">
                <a:solidFill>
                  <a:schemeClr val="tx1"/>
                </a:solidFill>
              </a:rPr>
              <a:t>Выполнила:Лахтикова</a:t>
            </a:r>
            <a:endParaRPr lang="ru-RU" dirty="0" smtClean="0">
              <a:solidFill>
                <a:schemeClr val="tx1"/>
              </a:solidFill>
            </a:endParaRPr>
          </a:p>
          <a:p>
            <a:pPr algn="r"/>
            <a:r>
              <a:rPr lang="ru-RU" dirty="0" smtClean="0">
                <a:solidFill>
                  <a:schemeClr val="tx1"/>
                </a:solidFill>
              </a:rPr>
              <a:t> Ксения</a:t>
            </a:r>
            <a:endParaRPr lang="ru-RU" dirty="0">
              <a:solidFill>
                <a:schemeClr val="tx1"/>
              </a:solidFill>
            </a:endParaRPr>
          </a:p>
        </p:txBody>
      </p:sp>
      <p:sp>
        <p:nvSpPr>
          <p:cNvPr id="5" name="Прямоугольник 4"/>
          <p:cNvSpPr/>
          <p:nvPr/>
        </p:nvSpPr>
        <p:spPr>
          <a:xfrm>
            <a:off x="2313915" y="2967335"/>
            <a:ext cx="4516173" cy="923330"/>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none" lIns="91440" tIns="45720" rIns="91440" bIns="45720">
            <a:spAutoFit/>
          </a:bodyPr>
          <a:lstStyle/>
          <a:p>
            <a:pPr algn="ctr"/>
            <a:r>
              <a:rPr lang="ru-RU"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Жидкий азот</a:t>
            </a:r>
            <a:endParaRPr lang="ru-RU"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t>
            </a:r>
            <a:br>
              <a:rPr lang="ru-RU" dirty="0" smtClean="0"/>
            </a:br>
            <a:endParaRPr lang="ru-RU" dirty="0"/>
          </a:p>
        </p:txBody>
      </p:sp>
      <p:sp>
        <p:nvSpPr>
          <p:cNvPr id="3" name="Содержимое 2"/>
          <p:cNvSpPr>
            <a:spLocks noGrp="1"/>
          </p:cNvSpPr>
          <p:nvPr>
            <p:ph idx="1"/>
          </p:nvPr>
        </p:nvSpPr>
        <p:spPr>
          <a:xfrm>
            <a:off x="457200" y="1916832"/>
            <a:ext cx="5122912" cy="4209331"/>
          </a:xfrm>
        </p:spPr>
        <p:txBody>
          <a:bodyPr>
            <a:normAutofit fontScale="62500" lnSpcReduction="20000"/>
          </a:bodyPr>
          <a:lstStyle/>
          <a:p>
            <a:r>
              <a:rPr lang="ru-RU" dirty="0"/>
              <a:t>Жидкий азот — жидкость прозрачного цвета. Является одним из четырёх агрегатных состояний азота. Имеет криогенные свойства с точкой кипения 77,4 K (−195,75 °C). Не взрывоопасен и не ядовит</a:t>
            </a:r>
            <a:r>
              <a:rPr lang="ru-RU" dirty="0" smtClean="0"/>
              <a:t>.</a:t>
            </a:r>
          </a:p>
          <a:p>
            <a:r>
              <a:rPr lang="ru-RU" dirty="0"/>
              <a:t>Литр жидкого азота, испаряясь и нагреваясь до 20 °C, образует примерно 700 литров газа. По этой причине жидкий азот хранят в специальных сосудах </a:t>
            </a:r>
            <a:r>
              <a:rPr lang="ru-RU" dirty="0" err="1"/>
              <a:t>Дьюара</a:t>
            </a:r>
            <a:r>
              <a:rPr lang="ru-RU" dirty="0"/>
              <a:t> с вакуумной изоляцией открытого типа или криогенных ёмкостях под давлением. </a:t>
            </a:r>
            <a:endParaRPr lang="ru-RU" b="1" dirty="0"/>
          </a:p>
          <a:p>
            <a:r>
              <a:rPr lang="ru-RU" dirty="0" smtClean="0"/>
              <a:t>Плотность жидкого </a:t>
            </a:r>
            <a:r>
              <a:rPr lang="ru-RU" dirty="0"/>
              <a:t>азота (при температуре кипения) — 0,808 кг/дм</a:t>
            </a:r>
            <a:r>
              <a:rPr lang="ru-RU" baseline="30000" dirty="0"/>
              <a:t>3</a:t>
            </a:r>
            <a:r>
              <a:rPr lang="ru-RU" dirty="0"/>
              <a:t>.</a:t>
            </a:r>
          </a:p>
        </p:txBody>
      </p:sp>
      <p:sp>
        <p:nvSpPr>
          <p:cNvPr id="4" name="Прямоугольник 3"/>
          <p:cNvSpPr/>
          <p:nvPr/>
        </p:nvSpPr>
        <p:spPr>
          <a:xfrm>
            <a:off x="827584" y="0"/>
            <a:ext cx="7372531" cy="1754326"/>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Свойства</a:t>
            </a:r>
          </a:p>
          <a:p>
            <a:pPr algn="ctr"/>
            <a:r>
              <a:rPr lang="ru-RU"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жидкого азота</a:t>
            </a:r>
            <a:endParaRPr lang="ru-RU"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5" name="Рисунок 4" descr="сосуд Дьюара.jpg"/>
          <p:cNvPicPr>
            <a:picLocks noChangeAspect="1"/>
          </p:cNvPicPr>
          <p:nvPr/>
        </p:nvPicPr>
        <p:blipFill>
          <a:blip r:embed="rId2" cstate="print"/>
          <a:stretch>
            <a:fillRect/>
          </a:stretch>
        </p:blipFill>
        <p:spPr>
          <a:xfrm>
            <a:off x="6084168" y="2276872"/>
            <a:ext cx="3059832" cy="4581128"/>
          </a:xfrm>
          <a:prstGeom prst="rect">
            <a:avLst/>
          </a:prstGeom>
        </p:spPr>
      </p:pic>
      <p:sp>
        <p:nvSpPr>
          <p:cNvPr id="6" name="TextBox 5"/>
          <p:cNvSpPr txBox="1"/>
          <p:nvPr/>
        </p:nvSpPr>
        <p:spPr>
          <a:xfrm>
            <a:off x="6228184" y="1772816"/>
            <a:ext cx="2099870" cy="430887"/>
          </a:xfrm>
          <a:prstGeom prst="rect">
            <a:avLst/>
          </a:prstGeom>
          <a:noFill/>
        </p:spPr>
        <p:txBody>
          <a:bodyPr wrap="none" rtlCol="0">
            <a:spAutoFit/>
          </a:bodyPr>
          <a:lstStyle/>
          <a:p>
            <a:r>
              <a:rPr lang="ru-RU" sz="2200" b="1" dirty="0" smtClean="0">
                <a:solidFill>
                  <a:srgbClr val="FF0000"/>
                </a:solidFill>
              </a:rPr>
              <a:t>Сосуд </a:t>
            </a:r>
            <a:r>
              <a:rPr lang="ru-RU" sz="2200" b="1" dirty="0" err="1" smtClean="0">
                <a:solidFill>
                  <a:srgbClr val="FF0000"/>
                </a:solidFill>
              </a:rPr>
              <a:t>Дьюара</a:t>
            </a:r>
            <a:endParaRPr lang="ru-RU" sz="2200" b="1" dirty="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массаж.jpg"/>
          <p:cNvPicPr>
            <a:picLocks noChangeAspect="1"/>
          </p:cNvPicPr>
          <p:nvPr/>
        </p:nvPicPr>
        <p:blipFill>
          <a:blip r:embed="rId2" cstate="print"/>
          <a:stretch>
            <a:fillRect/>
          </a:stretch>
        </p:blipFill>
        <p:spPr>
          <a:xfrm>
            <a:off x="0" y="2983880"/>
            <a:ext cx="5723132" cy="3874120"/>
          </a:xfrm>
          <a:prstGeom prst="rect">
            <a:avLst/>
          </a:prstGeom>
        </p:spPr>
      </p:pic>
      <p:pic>
        <p:nvPicPr>
          <p:cNvPr id="8" name="Рисунок 7" descr="пожар.jpg"/>
          <p:cNvPicPr>
            <a:picLocks noChangeAspect="1"/>
          </p:cNvPicPr>
          <p:nvPr/>
        </p:nvPicPr>
        <p:blipFill>
          <a:blip r:embed="rId3" cstate="print"/>
          <a:stretch>
            <a:fillRect/>
          </a:stretch>
        </p:blipFill>
        <p:spPr>
          <a:xfrm>
            <a:off x="4679504" y="0"/>
            <a:ext cx="4464496" cy="2564904"/>
          </a:xfrm>
          <a:prstGeom prst="rect">
            <a:avLst/>
          </a:prstGeom>
        </p:spPr>
      </p:pic>
      <p:sp>
        <p:nvSpPr>
          <p:cNvPr id="2" name="Заголовок 1"/>
          <p:cNvSpPr>
            <a:spLocks noGrp="1"/>
          </p:cNvSpPr>
          <p:nvPr>
            <p:ph type="title"/>
          </p:nvPr>
        </p:nvSpPr>
        <p:spPr/>
        <p:txBody>
          <a:bodyPr>
            <a:normAutofit fontScale="90000"/>
          </a:bodyPr>
          <a:lstStyle/>
          <a:p>
            <a:r>
              <a:rPr lang="ru-RU" dirty="0" smtClean="0"/>
              <a:t> </a:t>
            </a:r>
            <a:br>
              <a:rPr lang="ru-RU" dirty="0" smtClean="0"/>
            </a:br>
            <a:endParaRPr lang="ru-RU" dirty="0"/>
          </a:p>
        </p:txBody>
      </p:sp>
      <p:sp>
        <p:nvSpPr>
          <p:cNvPr id="3" name="Содержимое 2"/>
          <p:cNvSpPr>
            <a:spLocks noGrp="1"/>
          </p:cNvSpPr>
          <p:nvPr>
            <p:ph idx="1"/>
          </p:nvPr>
        </p:nvSpPr>
        <p:spPr/>
        <p:txBody>
          <a:bodyPr>
            <a:normAutofit fontScale="55000" lnSpcReduction="20000"/>
          </a:bodyPr>
          <a:lstStyle/>
          <a:p>
            <a:pPr>
              <a:buNone/>
            </a:pPr>
            <a:endParaRPr lang="ru-RU" b="1" u="sng" dirty="0" smtClean="0"/>
          </a:p>
          <a:p>
            <a:pPr>
              <a:buNone/>
            </a:pPr>
            <a:endParaRPr lang="ru-RU" b="1" u="sng" dirty="0"/>
          </a:p>
          <a:p>
            <a:pPr>
              <a:buNone/>
            </a:pPr>
            <a:r>
              <a:rPr lang="ru-RU" sz="4500" b="1" u="sng" dirty="0" smtClean="0"/>
              <a:t>В промышленности:</a:t>
            </a:r>
          </a:p>
          <a:p>
            <a:pPr>
              <a:buNone/>
            </a:pPr>
            <a:r>
              <a:rPr lang="ru-RU" dirty="0" smtClean="0"/>
              <a:t>-применяется </a:t>
            </a:r>
            <a:r>
              <a:rPr lang="ru-RU" dirty="0"/>
              <a:t>при разливе масел и негазированных напитков для создания избыточного давления и инертной среды в мягкой таре</a:t>
            </a:r>
            <a:r>
              <a:rPr lang="ru-RU" dirty="0" smtClean="0"/>
              <a:t>.</a:t>
            </a:r>
          </a:p>
          <a:p>
            <a:pPr>
              <a:buNone/>
            </a:pPr>
            <a:r>
              <a:rPr lang="ru-RU" dirty="0" smtClean="0"/>
              <a:t>-демонстрируется </a:t>
            </a:r>
            <a:r>
              <a:rPr lang="ru-RU" dirty="0"/>
              <a:t>в кинофильмах в качестве вещества, способного мгновенно заморозить достаточно крупные объекты. </a:t>
            </a:r>
            <a:endParaRPr lang="ru-RU" dirty="0" smtClean="0"/>
          </a:p>
          <a:p>
            <a:pPr>
              <a:buNone/>
            </a:pPr>
            <a:r>
              <a:rPr lang="ru-RU" dirty="0" smtClean="0"/>
              <a:t>-тушения </a:t>
            </a:r>
            <a:r>
              <a:rPr lang="ru-RU" dirty="0"/>
              <a:t>пожаров жидким азотом. Испаряясь, азот вытесняет кислород, необходимый для горения, и пожар прекращается. </a:t>
            </a:r>
            <a:endParaRPr lang="ru-RU" dirty="0" smtClean="0"/>
          </a:p>
          <a:p>
            <a:pPr>
              <a:buNone/>
            </a:pPr>
            <a:r>
              <a:rPr lang="ru-RU" sz="5100" b="1" u="sng" dirty="0" smtClean="0"/>
              <a:t>В косметологии:</a:t>
            </a:r>
          </a:p>
          <a:p>
            <a:pPr>
              <a:buNone/>
            </a:pPr>
            <a:r>
              <a:rPr lang="ru-RU" dirty="0" smtClean="0"/>
              <a:t>-удаления </a:t>
            </a:r>
            <a:r>
              <a:rPr lang="ru-RU" dirty="0"/>
              <a:t>различных видов </a:t>
            </a:r>
            <a:r>
              <a:rPr lang="ru-RU" dirty="0" smtClean="0"/>
              <a:t>новообразований</a:t>
            </a:r>
          </a:p>
          <a:p>
            <a:pPr>
              <a:buNone/>
            </a:pPr>
            <a:r>
              <a:rPr lang="ru-RU" dirty="0" smtClean="0"/>
              <a:t>-лечение вульгарных, гипертрофических рубцов, вульгарной угревой сыпи, розовых угрей.</a:t>
            </a:r>
          </a:p>
          <a:p>
            <a:pPr>
              <a:buNone/>
            </a:pPr>
            <a:r>
              <a:rPr lang="ru-RU" sz="5800" b="1" dirty="0" smtClean="0"/>
              <a:t>                                            В кулинарии: </a:t>
            </a:r>
          </a:p>
          <a:p>
            <a:pPr>
              <a:buNone/>
            </a:pPr>
            <a:r>
              <a:rPr lang="ru-RU" dirty="0" smtClean="0"/>
              <a:t>                                                                      -быстрая заморозка продуктов</a:t>
            </a:r>
            <a:endParaRPr lang="ru-RU" dirty="0"/>
          </a:p>
        </p:txBody>
      </p:sp>
      <p:sp>
        <p:nvSpPr>
          <p:cNvPr id="4" name="Прямоугольник 3"/>
          <p:cNvSpPr/>
          <p:nvPr/>
        </p:nvSpPr>
        <p:spPr>
          <a:xfrm>
            <a:off x="0" y="0"/>
            <a:ext cx="6804248" cy="2062103"/>
          </a:xfrm>
          <a:prstGeom prst="rect">
            <a:avLst/>
          </a:prstGeom>
          <a:noFill/>
        </p:spPr>
        <p:txBody>
          <a:bodyPr wrap="square" lIns="91440" tIns="45720" rIns="91440" bIns="45720">
            <a:spAutoFit/>
          </a:bodyPr>
          <a:lstStyle/>
          <a:p>
            <a:pPr algn="ctr"/>
            <a:r>
              <a:rPr lang="ru-RU" sz="6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Применение </a:t>
            </a:r>
          </a:p>
          <a:p>
            <a:pPr algn="ctr"/>
            <a:r>
              <a:rPr lang="ru-RU" sz="6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Жидкого </a:t>
            </a:r>
            <a:r>
              <a:rPr lang="ru-RU" sz="6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а</a:t>
            </a:r>
            <a:r>
              <a:rPr lang="ru-RU" sz="6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зота</a:t>
            </a:r>
            <a:endParaRPr lang="ru-RU" sz="6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sp>
        <p:nvSpPr>
          <p:cNvPr id="4" name="Прямоугольник 3"/>
          <p:cNvSpPr/>
          <p:nvPr/>
        </p:nvSpPr>
        <p:spPr>
          <a:xfrm>
            <a:off x="-106295" y="2967335"/>
            <a:ext cx="9356600" cy="1107996"/>
          </a:xfrm>
          <a:prstGeom prst="rect">
            <a:avLst/>
          </a:prstGeom>
          <a:noFill/>
        </p:spPr>
        <p:txBody>
          <a:bodyPr wrap="none" lIns="91440" tIns="45720" rIns="91440" bIns="45720">
            <a:spAutoFit/>
          </a:bodyPr>
          <a:lstStyle/>
          <a:p>
            <a:pPr algn="ctr"/>
            <a:r>
              <a:rPr lang="ru-RU" sz="6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Спасибо за внимание!</a:t>
            </a:r>
            <a:endParaRPr lang="ru-RU" sz="6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352" cy="346050"/>
          </a:xfrm>
        </p:spPr>
        <p:txBody>
          <a:bodyPr>
            <a:normAutofit fontScale="90000"/>
          </a:bodyPr>
          <a:lstStyle/>
          <a:p>
            <a:r>
              <a:rPr lang="ru-RU" dirty="0" smtClean="0"/>
              <a:t>   </a:t>
            </a:r>
            <a:endParaRPr lang="ru-RU" dirty="0"/>
          </a:p>
        </p:txBody>
      </p:sp>
      <p:sp>
        <p:nvSpPr>
          <p:cNvPr id="3" name="Содержимое 2"/>
          <p:cNvSpPr>
            <a:spLocks noGrp="1"/>
          </p:cNvSpPr>
          <p:nvPr>
            <p:ph idx="1"/>
          </p:nvPr>
        </p:nvSpPr>
        <p:spPr>
          <a:xfrm>
            <a:off x="457200" y="1600200"/>
            <a:ext cx="5482952" cy="4525963"/>
          </a:xfrm>
        </p:spPr>
        <p:txBody>
          <a:bodyPr>
            <a:normAutofit/>
          </a:bodyPr>
          <a:lstStyle/>
          <a:p>
            <a:pPr marL="12700">
              <a:lnSpc>
                <a:spcPct val="100000"/>
              </a:lnSpc>
            </a:pPr>
            <a:r>
              <a:rPr lang="ru-RU" u="heavy" spc="-805" dirty="0">
                <a:solidFill>
                  <a:schemeClr val="tx2">
                    <a:lumMod val="60000"/>
                    <a:lumOff val="40000"/>
                  </a:schemeClr>
                </a:solidFill>
                <a:latin typeface="Times New Roman" pitchFamily="18" charset="0"/>
                <a:cs typeface="Times New Roman" pitchFamily="18" charset="0"/>
              </a:rPr>
              <a:t> </a:t>
            </a:r>
            <a:r>
              <a:rPr lang="ru-RU" i="1" u="heavy" dirty="0">
                <a:solidFill>
                  <a:schemeClr val="tx2">
                    <a:lumMod val="60000"/>
                    <a:lumOff val="40000"/>
                  </a:schemeClr>
                </a:solidFill>
                <a:latin typeface="Times New Roman" pitchFamily="18" charset="0"/>
                <a:cs typeface="Times New Roman" pitchFamily="18" charset="0"/>
              </a:rPr>
              <a:t>Открытие</a:t>
            </a:r>
            <a:endParaRPr lang="ru-RU" dirty="0">
              <a:solidFill>
                <a:schemeClr val="tx2">
                  <a:lumMod val="60000"/>
                  <a:lumOff val="40000"/>
                </a:schemeClr>
              </a:solidFill>
              <a:latin typeface="Times New Roman" pitchFamily="18" charset="0"/>
              <a:cs typeface="Times New Roman" pitchFamily="18" charset="0"/>
            </a:endParaRPr>
          </a:p>
          <a:p>
            <a:pPr marL="12700">
              <a:lnSpc>
                <a:spcPct val="100000"/>
              </a:lnSpc>
              <a:spcBef>
                <a:spcPts val="385"/>
              </a:spcBef>
            </a:pPr>
            <a:r>
              <a:rPr lang="ru-RU" u="heavy" spc="-805" dirty="0">
                <a:solidFill>
                  <a:schemeClr val="tx2">
                    <a:lumMod val="60000"/>
                    <a:lumOff val="40000"/>
                  </a:schemeClr>
                </a:solidFill>
                <a:latin typeface="Times New Roman" pitchFamily="18" charset="0"/>
                <a:cs typeface="Times New Roman" pitchFamily="18" charset="0"/>
              </a:rPr>
              <a:t> </a:t>
            </a:r>
            <a:r>
              <a:rPr lang="ru-RU" i="1" u="heavy" dirty="0">
                <a:solidFill>
                  <a:schemeClr val="tx2">
                    <a:lumMod val="60000"/>
                    <a:lumOff val="40000"/>
                  </a:schemeClr>
                </a:solidFill>
                <a:latin typeface="Times New Roman" pitchFamily="18" charset="0"/>
                <a:cs typeface="Times New Roman" pitchFamily="18" charset="0"/>
              </a:rPr>
              <a:t>Происхождение</a:t>
            </a:r>
            <a:r>
              <a:rPr lang="ru-RU" i="1" u="heavy" spc="-80" dirty="0">
                <a:solidFill>
                  <a:schemeClr val="tx2">
                    <a:lumMod val="60000"/>
                    <a:lumOff val="40000"/>
                  </a:schemeClr>
                </a:solidFill>
                <a:latin typeface="Times New Roman" pitchFamily="18" charset="0"/>
                <a:cs typeface="Times New Roman" pitchFamily="18" charset="0"/>
              </a:rPr>
              <a:t> </a:t>
            </a:r>
            <a:r>
              <a:rPr lang="ru-RU" i="1" u="heavy" dirty="0">
                <a:solidFill>
                  <a:schemeClr val="tx2">
                    <a:lumMod val="60000"/>
                    <a:lumOff val="40000"/>
                  </a:schemeClr>
                </a:solidFill>
                <a:latin typeface="Times New Roman" pitchFamily="18" charset="0"/>
                <a:cs typeface="Times New Roman" pitchFamily="18" charset="0"/>
              </a:rPr>
              <a:t>названия</a:t>
            </a:r>
            <a:endParaRPr lang="ru-RU" dirty="0">
              <a:solidFill>
                <a:schemeClr val="tx2">
                  <a:lumMod val="60000"/>
                  <a:lumOff val="40000"/>
                </a:schemeClr>
              </a:solidFill>
              <a:latin typeface="Times New Roman" pitchFamily="18" charset="0"/>
              <a:cs typeface="Times New Roman" pitchFamily="18" charset="0"/>
            </a:endParaRPr>
          </a:p>
          <a:p>
            <a:pPr marL="12700">
              <a:lnSpc>
                <a:spcPct val="100000"/>
              </a:lnSpc>
              <a:spcBef>
                <a:spcPts val="380"/>
              </a:spcBef>
            </a:pPr>
            <a:r>
              <a:rPr lang="ru-RU" u="heavy" spc="-805" dirty="0">
                <a:solidFill>
                  <a:schemeClr val="tx2">
                    <a:lumMod val="60000"/>
                    <a:lumOff val="40000"/>
                  </a:schemeClr>
                </a:solidFill>
                <a:latin typeface="Times New Roman" pitchFamily="18" charset="0"/>
                <a:cs typeface="Times New Roman" pitchFamily="18" charset="0"/>
              </a:rPr>
              <a:t> </a:t>
            </a:r>
            <a:r>
              <a:rPr lang="ru-RU" i="1" u="heavy" dirty="0">
                <a:solidFill>
                  <a:schemeClr val="tx2">
                    <a:lumMod val="60000"/>
                    <a:lumOff val="40000"/>
                  </a:schemeClr>
                </a:solidFill>
                <a:latin typeface="Times New Roman" pitchFamily="18" charset="0"/>
                <a:cs typeface="Times New Roman" pitchFamily="18" charset="0"/>
              </a:rPr>
              <a:t>Круговорот азота в</a:t>
            </a:r>
            <a:r>
              <a:rPr lang="ru-RU" i="1" u="heavy" spc="-95" dirty="0">
                <a:solidFill>
                  <a:schemeClr val="tx2">
                    <a:lumMod val="60000"/>
                    <a:lumOff val="40000"/>
                  </a:schemeClr>
                </a:solidFill>
                <a:latin typeface="Times New Roman" pitchFamily="18" charset="0"/>
                <a:cs typeface="Times New Roman" pitchFamily="18" charset="0"/>
              </a:rPr>
              <a:t> </a:t>
            </a:r>
            <a:r>
              <a:rPr lang="ru-RU" i="1" u="heavy" dirty="0">
                <a:solidFill>
                  <a:schemeClr val="tx2">
                    <a:lumMod val="60000"/>
                    <a:lumOff val="40000"/>
                  </a:schemeClr>
                </a:solidFill>
                <a:latin typeface="Times New Roman" pitchFamily="18" charset="0"/>
                <a:cs typeface="Times New Roman" pitchFamily="18" charset="0"/>
              </a:rPr>
              <a:t>природе</a:t>
            </a:r>
            <a:endParaRPr lang="ru-RU" dirty="0">
              <a:solidFill>
                <a:schemeClr val="tx2">
                  <a:lumMod val="60000"/>
                  <a:lumOff val="40000"/>
                </a:schemeClr>
              </a:solidFill>
              <a:latin typeface="Times New Roman" pitchFamily="18" charset="0"/>
              <a:cs typeface="Times New Roman" pitchFamily="18" charset="0"/>
            </a:endParaRPr>
          </a:p>
          <a:p>
            <a:pPr marL="12700">
              <a:lnSpc>
                <a:spcPct val="100000"/>
              </a:lnSpc>
              <a:spcBef>
                <a:spcPts val="385"/>
              </a:spcBef>
            </a:pPr>
            <a:r>
              <a:rPr lang="ru-RU" u="heavy" spc="-805" dirty="0">
                <a:solidFill>
                  <a:schemeClr val="tx2">
                    <a:lumMod val="60000"/>
                    <a:lumOff val="40000"/>
                  </a:schemeClr>
                </a:solidFill>
                <a:latin typeface="Times New Roman" pitchFamily="18" charset="0"/>
                <a:cs typeface="Times New Roman" pitchFamily="18" charset="0"/>
              </a:rPr>
              <a:t> </a:t>
            </a:r>
            <a:r>
              <a:rPr lang="ru-RU" i="1" u="heavy" dirty="0">
                <a:solidFill>
                  <a:schemeClr val="tx2">
                    <a:lumMod val="60000"/>
                    <a:lumOff val="40000"/>
                  </a:schemeClr>
                </a:solidFill>
                <a:latin typeface="Times New Roman" pitchFamily="18" charset="0"/>
                <a:cs typeface="Times New Roman" pitchFamily="18" charset="0"/>
              </a:rPr>
              <a:t>Азот в</a:t>
            </a:r>
            <a:r>
              <a:rPr lang="ru-RU" i="1" u="heavy" spc="-70" dirty="0">
                <a:solidFill>
                  <a:schemeClr val="tx2">
                    <a:lumMod val="60000"/>
                    <a:lumOff val="40000"/>
                  </a:schemeClr>
                </a:solidFill>
                <a:latin typeface="Times New Roman" pitchFamily="18" charset="0"/>
                <a:cs typeface="Times New Roman" pitchFamily="18" charset="0"/>
              </a:rPr>
              <a:t> </a:t>
            </a:r>
            <a:r>
              <a:rPr lang="ru-RU" i="1" u="heavy" dirty="0">
                <a:solidFill>
                  <a:schemeClr val="tx2">
                    <a:lumMod val="60000"/>
                    <a:lumOff val="40000"/>
                  </a:schemeClr>
                </a:solidFill>
                <a:latin typeface="Times New Roman" pitchFamily="18" charset="0"/>
                <a:cs typeface="Times New Roman" pitchFamily="18" charset="0"/>
              </a:rPr>
              <a:t>природе</a:t>
            </a:r>
            <a:endParaRPr lang="ru-RU" dirty="0">
              <a:solidFill>
                <a:schemeClr val="tx2">
                  <a:lumMod val="60000"/>
                  <a:lumOff val="40000"/>
                </a:schemeClr>
              </a:solidFill>
              <a:latin typeface="Times New Roman" pitchFamily="18" charset="0"/>
              <a:cs typeface="Times New Roman" pitchFamily="18" charset="0"/>
            </a:endParaRPr>
          </a:p>
          <a:p>
            <a:pPr marL="12700">
              <a:lnSpc>
                <a:spcPct val="100000"/>
              </a:lnSpc>
              <a:spcBef>
                <a:spcPts val="380"/>
              </a:spcBef>
            </a:pPr>
            <a:r>
              <a:rPr lang="ru-RU" u="heavy" spc="-805" dirty="0">
                <a:solidFill>
                  <a:schemeClr val="tx2">
                    <a:lumMod val="60000"/>
                    <a:lumOff val="40000"/>
                  </a:schemeClr>
                </a:solidFill>
                <a:latin typeface="Times New Roman" pitchFamily="18" charset="0"/>
                <a:cs typeface="Times New Roman" pitchFamily="18" charset="0"/>
              </a:rPr>
              <a:t> </a:t>
            </a:r>
            <a:r>
              <a:rPr lang="ru-RU" i="1" u="heavy" spc="-5" dirty="0">
                <a:solidFill>
                  <a:schemeClr val="tx2">
                    <a:lumMod val="60000"/>
                    <a:lumOff val="40000"/>
                  </a:schemeClr>
                </a:solidFill>
                <a:latin typeface="Times New Roman" pitchFamily="18" charset="0"/>
                <a:cs typeface="Times New Roman" pitchFamily="18" charset="0"/>
              </a:rPr>
              <a:t>Получение</a:t>
            </a:r>
            <a:endParaRPr lang="ru-RU" dirty="0">
              <a:solidFill>
                <a:schemeClr val="tx2">
                  <a:lumMod val="60000"/>
                  <a:lumOff val="40000"/>
                </a:schemeClr>
              </a:solidFill>
              <a:latin typeface="Times New Roman" pitchFamily="18" charset="0"/>
              <a:cs typeface="Times New Roman" pitchFamily="18" charset="0"/>
            </a:endParaRPr>
          </a:p>
          <a:p>
            <a:pPr marL="12700">
              <a:lnSpc>
                <a:spcPct val="100000"/>
              </a:lnSpc>
              <a:spcBef>
                <a:spcPts val="384"/>
              </a:spcBef>
            </a:pPr>
            <a:r>
              <a:rPr lang="ru-RU" u="heavy" spc="-805" dirty="0">
                <a:solidFill>
                  <a:schemeClr val="tx2">
                    <a:lumMod val="60000"/>
                    <a:lumOff val="40000"/>
                  </a:schemeClr>
                </a:solidFill>
                <a:latin typeface="Times New Roman" pitchFamily="18" charset="0"/>
                <a:cs typeface="Times New Roman" pitchFamily="18" charset="0"/>
              </a:rPr>
              <a:t> </a:t>
            </a:r>
            <a:r>
              <a:rPr lang="ru-RU" i="1" u="heavy" dirty="0">
                <a:solidFill>
                  <a:schemeClr val="tx2">
                    <a:lumMod val="60000"/>
                    <a:lumOff val="40000"/>
                  </a:schemeClr>
                </a:solidFill>
                <a:latin typeface="Times New Roman" pitchFamily="18" charset="0"/>
                <a:cs typeface="Times New Roman" pitchFamily="18" charset="0"/>
              </a:rPr>
              <a:t>Свойства</a:t>
            </a:r>
            <a:endParaRPr lang="ru-RU" dirty="0">
              <a:solidFill>
                <a:schemeClr val="tx2">
                  <a:lumMod val="60000"/>
                  <a:lumOff val="40000"/>
                </a:schemeClr>
              </a:solidFill>
              <a:latin typeface="Times New Roman" pitchFamily="18" charset="0"/>
              <a:cs typeface="Times New Roman" pitchFamily="18" charset="0"/>
            </a:endParaRPr>
          </a:p>
          <a:p>
            <a:pPr marL="12700">
              <a:lnSpc>
                <a:spcPct val="100000"/>
              </a:lnSpc>
              <a:spcBef>
                <a:spcPts val="380"/>
              </a:spcBef>
            </a:pPr>
            <a:r>
              <a:rPr lang="ru-RU" u="heavy" spc="-805" dirty="0" smtClean="0">
                <a:solidFill>
                  <a:schemeClr val="tx2">
                    <a:lumMod val="60000"/>
                    <a:lumOff val="40000"/>
                  </a:schemeClr>
                </a:solidFill>
                <a:latin typeface="Times New Roman" pitchFamily="18" charset="0"/>
                <a:cs typeface="Times New Roman" pitchFamily="18" charset="0"/>
              </a:rPr>
              <a:t> </a:t>
            </a:r>
            <a:r>
              <a:rPr lang="ru-RU" i="1" u="heavy" spc="-5" dirty="0">
                <a:solidFill>
                  <a:schemeClr val="tx2">
                    <a:lumMod val="60000"/>
                    <a:lumOff val="40000"/>
                  </a:schemeClr>
                </a:solidFill>
                <a:latin typeface="Times New Roman" pitchFamily="18" charset="0"/>
                <a:cs typeface="Times New Roman" pitchFamily="18" charset="0"/>
              </a:rPr>
              <a:t>Применение</a:t>
            </a:r>
            <a:endParaRPr lang="ru-RU" dirty="0">
              <a:solidFill>
                <a:schemeClr val="tx2">
                  <a:lumMod val="60000"/>
                  <a:lumOff val="40000"/>
                </a:schemeClr>
              </a:solidFill>
              <a:latin typeface="Times New Roman" pitchFamily="18" charset="0"/>
              <a:cs typeface="Times New Roman" pitchFamily="18" charset="0"/>
            </a:endParaRPr>
          </a:p>
          <a:p>
            <a:endParaRPr lang="ru-RU" dirty="0">
              <a:solidFill>
                <a:schemeClr val="tx2">
                  <a:lumMod val="60000"/>
                  <a:lumOff val="40000"/>
                </a:schemeClr>
              </a:solidFill>
              <a:latin typeface="Times New Roman" pitchFamily="18" charset="0"/>
              <a:cs typeface="Times New Roman" pitchFamily="18" charset="0"/>
            </a:endParaRPr>
          </a:p>
        </p:txBody>
      </p:sp>
      <p:sp>
        <p:nvSpPr>
          <p:cNvPr id="4" name="Прямоугольник 3"/>
          <p:cNvSpPr/>
          <p:nvPr/>
        </p:nvSpPr>
        <p:spPr>
          <a:xfrm>
            <a:off x="2493382" y="476672"/>
            <a:ext cx="3969613" cy="923330"/>
          </a:xfrm>
          <a:prstGeom prst="rect">
            <a:avLst/>
          </a:prstGeom>
          <a:noFill/>
        </p:spPr>
        <p:txBody>
          <a:bodyPr wrap="none" lIns="91440" tIns="45720" rIns="91440" bIns="45720">
            <a:spAutoFit/>
          </a:bodyPr>
          <a:lstStyle/>
          <a:p>
            <a:pPr algn="ctr"/>
            <a:r>
              <a:rPr lang="ru-RU" sz="54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Содержание</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6" name="Рисунок 5" descr="N2.jpg"/>
          <p:cNvPicPr>
            <a:picLocks noChangeAspect="1"/>
          </p:cNvPicPr>
          <p:nvPr/>
        </p:nvPicPr>
        <p:blipFill>
          <a:blip r:embed="rId2" cstate="print"/>
          <a:stretch>
            <a:fillRect/>
          </a:stretch>
        </p:blipFill>
        <p:spPr>
          <a:xfrm>
            <a:off x="5292080" y="3284984"/>
            <a:ext cx="2540000" cy="25400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just"/>
            <a:r>
              <a:rPr lang="ru-RU" dirty="0" smtClean="0"/>
              <a:t> </a:t>
            </a:r>
            <a:br>
              <a:rPr lang="ru-RU" dirty="0" smtClean="0"/>
            </a:br>
            <a:endParaRPr lang="ru-RU" dirty="0"/>
          </a:p>
        </p:txBody>
      </p:sp>
      <p:sp>
        <p:nvSpPr>
          <p:cNvPr id="3" name="Содержимое 2"/>
          <p:cNvSpPr>
            <a:spLocks noGrp="1"/>
          </p:cNvSpPr>
          <p:nvPr>
            <p:ph idx="1"/>
          </p:nvPr>
        </p:nvSpPr>
        <p:spPr>
          <a:xfrm>
            <a:off x="457200" y="1600200"/>
            <a:ext cx="5338936" cy="4925144"/>
          </a:xfrm>
        </p:spPr>
        <p:txBody>
          <a:bodyPr>
            <a:noAutofit/>
          </a:bodyPr>
          <a:lstStyle/>
          <a:p>
            <a:pPr lvl="0">
              <a:buNone/>
            </a:pPr>
            <a:r>
              <a:rPr lang="ru-RU" sz="1800" dirty="0" smtClean="0">
                <a:ea typeface="MingLiU_HKSCS-ExtB" pitchFamily="18" charset="-120"/>
              </a:rPr>
              <a:t>      В </a:t>
            </a:r>
            <a:r>
              <a:rPr lang="ru-RU" sz="1800" dirty="0">
                <a:ea typeface="MingLiU_HKSCS-ExtB" pitchFamily="18" charset="-120"/>
              </a:rPr>
              <a:t>1777 году Генри Кавендиш провел следующий опыт: он многократно пропускал воздух над раскаленным углем затем обрабатывал его щелочью, в результате получался остаток, который Кавендиш назвал удушливым воздухом, с позиции современной химии ясно, что в реакции кислород воздуха связывался в углекислый газ, который затем реагировал со щёлочью.  При этом  остаток газа представлял собой по большей  части азот. Таким образом, Кавендиш выделил азот,  но не сумел понять, что это новое простое вещество  (химический элемент). В том же году Кавендиш сообщил  об  этом опыте  Джозефу Пристли. </a:t>
            </a:r>
          </a:p>
          <a:p>
            <a:endParaRPr lang="ru-RU" sz="1800" dirty="0">
              <a:ea typeface="MingLiU_HKSCS-ExtB" pitchFamily="18" charset="-120"/>
              <a:cs typeface="Times New Roman" pitchFamily="18" charset="0"/>
            </a:endParaRPr>
          </a:p>
        </p:txBody>
      </p:sp>
      <p:sp>
        <p:nvSpPr>
          <p:cNvPr id="4" name="Прямоугольник 3"/>
          <p:cNvSpPr/>
          <p:nvPr/>
        </p:nvSpPr>
        <p:spPr>
          <a:xfrm>
            <a:off x="2004822" y="260648"/>
            <a:ext cx="5134355" cy="1015663"/>
          </a:xfrm>
          <a:prstGeom prst="rect">
            <a:avLst/>
          </a:prstGeom>
          <a:noFill/>
        </p:spPr>
        <p:txBody>
          <a:bodyPr wrap="square" lIns="91440" tIns="45720" rIns="91440" bIns="45720">
            <a:spAutoFit/>
          </a:bodyPr>
          <a:lstStyle/>
          <a:p>
            <a:pPr algn="ctr"/>
            <a:r>
              <a:rPr lang="ru-RU" sz="6000" b="1" cap="all" dirty="0" smtClean="0">
                <a:ln w="9000" cmpd="sng">
                  <a:solidFill>
                    <a:schemeClr val="accent4">
                      <a:shade val="50000"/>
                      <a:satMod val="120000"/>
                    </a:schemeClr>
                  </a:solidFill>
                  <a:prstDash val="solid"/>
                </a:ln>
                <a:solidFill>
                  <a:schemeClr val="tx2">
                    <a:lumMod val="40000"/>
                    <a:lumOff val="60000"/>
                  </a:schemeClr>
                </a:solidFill>
                <a:effectLst>
                  <a:reflection blurRad="12700" stA="28000" endPos="45000" dist="1000" dir="5400000" sy="-100000" algn="bl" rotWithShape="0"/>
                </a:effectLst>
              </a:rPr>
              <a:t>Открытие</a:t>
            </a:r>
            <a:endParaRPr lang="ru-RU" sz="6000" b="1" cap="all" spc="0" dirty="0">
              <a:ln w="9000" cmpd="sng">
                <a:solidFill>
                  <a:schemeClr val="accent4">
                    <a:shade val="50000"/>
                    <a:satMod val="120000"/>
                  </a:schemeClr>
                </a:solidFill>
                <a:prstDash val="solid"/>
              </a:ln>
              <a:solidFill>
                <a:schemeClr val="tx2">
                  <a:lumMod val="40000"/>
                  <a:lumOff val="60000"/>
                </a:schemeClr>
              </a:solidFill>
              <a:effectLst>
                <a:reflection blurRad="12700" stA="28000" endPos="45000" dist="1000" dir="5400000" sy="-100000" algn="bl" rotWithShape="0"/>
              </a:effectLst>
            </a:endParaRPr>
          </a:p>
        </p:txBody>
      </p:sp>
      <p:pic>
        <p:nvPicPr>
          <p:cNvPr id="5" name="Рисунок 4" descr="кавендиш.jpg"/>
          <p:cNvPicPr>
            <a:picLocks noChangeAspect="1"/>
          </p:cNvPicPr>
          <p:nvPr/>
        </p:nvPicPr>
        <p:blipFill>
          <a:blip r:embed="rId2" cstate="print"/>
          <a:stretch>
            <a:fillRect/>
          </a:stretch>
        </p:blipFill>
        <p:spPr>
          <a:xfrm>
            <a:off x="5868144" y="1628800"/>
            <a:ext cx="2529830" cy="3168352"/>
          </a:xfrm>
          <a:prstGeom prst="rect">
            <a:avLst/>
          </a:prstGeom>
        </p:spPr>
      </p:pic>
      <p:sp>
        <p:nvSpPr>
          <p:cNvPr id="6" name="TextBox 5"/>
          <p:cNvSpPr txBox="1"/>
          <p:nvPr/>
        </p:nvSpPr>
        <p:spPr>
          <a:xfrm>
            <a:off x="5796136" y="4869160"/>
            <a:ext cx="3816424" cy="646331"/>
          </a:xfrm>
          <a:prstGeom prst="rect">
            <a:avLst/>
          </a:prstGeom>
          <a:noFill/>
        </p:spPr>
        <p:txBody>
          <a:bodyPr wrap="square" rtlCol="0">
            <a:spAutoFit/>
          </a:bodyPr>
          <a:lstStyle/>
          <a:p>
            <a:r>
              <a:rPr lang="ru-RU" u="sng" dirty="0" smtClean="0">
                <a:solidFill>
                  <a:schemeClr val="tx2">
                    <a:lumMod val="75000"/>
                  </a:schemeClr>
                </a:solidFill>
              </a:rPr>
              <a:t>Генри Кавендиш</a:t>
            </a:r>
          </a:p>
          <a:p>
            <a:r>
              <a:rPr lang="ru-RU" u="sng" dirty="0" smtClean="0">
                <a:solidFill>
                  <a:schemeClr val="tx2">
                    <a:lumMod val="75000"/>
                  </a:schemeClr>
                </a:solidFill>
              </a:rPr>
              <a:t>10.10.1731 г.-24.02.1810 г.</a:t>
            </a:r>
            <a:endParaRPr lang="ru-RU" u="sng"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Autofit/>
          </a:bodyPr>
          <a:lstStyle/>
          <a:p>
            <a:r>
              <a:rPr lang="ru-RU" sz="6000" b="1" cap="all" dirty="0" smtClean="0">
                <a:ln w="9000" cmpd="sng">
                  <a:solidFill>
                    <a:schemeClr val="accent4">
                      <a:shade val="50000"/>
                      <a:satMod val="120000"/>
                    </a:schemeClr>
                  </a:solidFill>
                  <a:prstDash val="solid"/>
                </a:ln>
                <a:solidFill>
                  <a:schemeClr val="tx2">
                    <a:lumMod val="40000"/>
                    <a:lumOff val="60000"/>
                  </a:schemeClr>
                </a:solidFill>
                <a:effectLst>
                  <a:reflection blurRad="12700" stA="28000" endPos="45000" dist="1000" dir="5400000" sy="-100000" algn="bl" rotWithShape="0"/>
                </a:effectLst>
              </a:rPr>
              <a:t/>
            </a:r>
            <a:br>
              <a:rPr lang="ru-RU" sz="6000" b="1" cap="all" dirty="0" smtClean="0">
                <a:ln w="9000" cmpd="sng">
                  <a:solidFill>
                    <a:schemeClr val="accent4">
                      <a:shade val="50000"/>
                      <a:satMod val="120000"/>
                    </a:schemeClr>
                  </a:solidFill>
                  <a:prstDash val="solid"/>
                </a:ln>
                <a:solidFill>
                  <a:schemeClr val="tx2">
                    <a:lumMod val="40000"/>
                    <a:lumOff val="60000"/>
                  </a:schemeClr>
                </a:solidFill>
                <a:effectLst>
                  <a:reflection blurRad="12700" stA="28000" endPos="45000" dist="1000" dir="5400000" sy="-100000" algn="bl" rotWithShape="0"/>
                </a:effectLst>
              </a:rPr>
            </a:br>
            <a:r>
              <a:rPr lang="ru-RU" sz="6000" b="1" cap="all" dirty="0" smtClean="0">
                <a:ln w="9000" cmpd="sng">
                  <a:solidFill>
                    <a:schemeClr val="accent4">
                      <a:shade val="50000"/>
                      <a:satMod val="120000"/>
                    </a:schemeClr>
                  </a:solidFill>
                  <a:prstDash val="solid"/>
                </a:ln>
                <a:solidFill>
                  <a:schemeClr val="tx2">
                    <a:lumMod val="40000"/>
                    <a:lumOff val="60000"/>
                  </a:schemeClr>
                </a:solidFill>
                <a:effectLst>
                  <a:reflection blurRad="12700" stA="28000" endPos="45000" dist="1000" dir="5400000" sy="-100000" algn="bl" rotWithShape="0"/>
                </a:effectLst>
              </a:rPr>
              <a:t>Открытие</a:t>
            </a:r>
            <a:r>
              <a:rPr lang="ru-RU" sz="6000" b="1" cap="all" spc="0" dirty="0" smtClean="0">
                <a:ln w="9000" cmpd="sng">
                  <a:solidFill>
                    <a:schemeClr val="accent4">
                      <a:shade val="50000"/>
                      <a:satMod val="120000"/>
                    </a:schemeClr>
                  </a:solidFill>
                  <a:prstDash val="solid"/>
                </a:ln>
                <a:solidFill>
                  <a:schemeClr val="tx2">
                    <a:lumMod val="40000"/>
                    <a:lumOff val="60000"/>
                  </a:schemeClr>
                </a:solidFill>
                <a:effectLst>
                  <a:reflection blurRad="12700" stA="28000" endPos="45000" dist="1000" dir="5400000" sy="-100000" algn="bl" rotWithShape="0"/>
                </a:effectLst>
              </a:rPr>
              <a:t/>
            </a:r>
            <a:br>
              <a:rPr lang="ru-RU" sz="6000" b="1" cap="all" spc="0" dirty="0" smtClean="0">
                <a:ln w="9000" cmpd="sng">
                  <a:solidFill>
                    <a:schemeClr val="accent4">
                      <a:shade val="50000"/>
                      <a:satMod val="120000"/>
                    </a:schemeClr>
                  </a:solidFill>
                  <a:prstDash val="solid"/>
                </a:ln>
                <a:solidFill>
                  <a:schemeClr val="tx2">
                    <a:lumMod val="40000"/>
                    <a:lumOff val="60000"/>
                  </a:schemeClr>
                </a:solidFill>
                <a:effectLst>
                  <a:reflection blurRad="12700" stA="28000" endPos="45000" dist="1000" dir="5400000" sy="-100000" algn="bl" rotWithShape="0"/>
                </a:effectLst>
              </a:rPr>
            </a:br>
            <a:endParaRPr lang="ru-RU" sz="6000" dirty="0"/>
          </a:p>
        </p:txBody>
      </p:sp>
      <p:sp>
        <p:nvSpPr>
          <p:cNvPr id="3" name="Содержимое 2"/>
          <p:cNvSpPr>
            <a:spLocks noGrp="1"/>
          </p:cNvSpPr>
          <p:nvPr>
            <p:ph idx="1"/>
          </p:nvPr>
        </p:nvSpPr>
        <p:spPr>
          <a:xfrm>
            <a:off x="683568" y="1268760"/>
            <a:ext cx="4752528" cy="5373216"/>
          </a:xfrm>
        </p:spPr>
        <p:txBody>
          <a:bodyPr>
            <a:noAutofit/>
          </a:bodyPr>
          <a:lstStyle/>
          <a:p>
            <a:pPr lvl="0">
              <a:buNone/>
            </a:pPr>
            <a:r>
              <a:rPr lang="ru-RU" sz="1600" dirty="0" smtClean="0"/>
              <a:t>     Пристли </a:t>
            </a:r>
            <a:r>
              <a:rPr lang="ru-RU" sz="1600" dirty="0"/>
              <a:t>в это </a:t>
            </a:r>
            <a:r>
              <a:rPr lang="ru-RU" sz="1600" dirty="0" smtClean="0"/>
              <a:t>время проводил серию экспериментов</a:t>
            </a:r>
            <a:r>
              <a:rPr lang="ru-RU" sz="1600" dirty="0"/>
              <a:t>, в которых также </a:t>
            </a:r>
            <a:r>
              <a:rPr lang="ru-RU" sz="1600" dirty="0" smtClean="0"/>
              <a:t>связывал кислород </a:t>
            </a:r>
            <a:r>
              <a:rPr lang="ru-RU" sz="1600" dirty="0"/>
              <a:t>воздуха и </a:t>
            </a:r>
            <a:r>
              <a:rPr lang="ru-RU" sz="1600" dirty="0" smtClean="0"/>
              <a:t>удалял полученный </a:t>
            </a:r>
            <a:r>
              <a:rPr lang="ru-RU" sz="1600" dirty="0"/>
              <a:t>углекислый  газ, то есть также получал </a:t>
            </a:r>
            <a:r>
              <a:rPr lang="ru-RU" sz="1600" dirty="0" smtClean="0"/>
              <a:t>азот, однако</a:t>
            </a:r>
            <a:r>
              <a:rPr lang="ru-RU" sz="1600" dirty="0"/>
              <a:t>, будучи  сторонником господствующей  в  те   времена  </a:t>
            </a:r>
            <a:r>
              <a:rPr lang="ru-RU" sz="1600" dirty="0" smtClean="0"/>
              <a:t>теории флогистона</a:t>
            </a:r>
            <a:r>
              <a:rPr lang="ru-RU" sz="1600" dirty="0"/>
              <a:t>,	</a:t>
            </a:r>
            <a:r>
              <a:rPr lang="ru-RU" sz="1600" dirty="0" smtClean="0"/>
              <a:t>совершенно неверно истолковал полученные </a:t>
            </a:r>
            <a:r>
              <a:rPr lang="ru-RU" sz="1600" dirty="0"/>
              <a:t>результаты (по </a:t>
            </a:r>
            <a:r>
              <a:rPr lang="ru-RU" sz="1600" dirty="0" smtClean="0"/>
              <a:t>его мнению</a:t>
            </a:r>
            <a:r>
              <a:rPr lang="ru-RU" sz="1600" dirty="0"/>
              <a:t>, процесс  был противоположным — не кислород удалялся </a:t>
            </a:r>
            <a:r>
              <a:rPr lang="ru-RU" sz="1600" dirty="0" smtClean="0"/>
              <a:t>из газовой смеси, а наоборот, в результате обжига воздух насыщался флогистоном; оставшийся воздух (азот) он и назвал насыщенным флогистоном, то есть </a:t>
            </a:r>
            <a:r>
              <a:rPr lang="ru-RU" sz="1600" dirty="0" err="1" smtClean="0"/>
              <a:t>флогистированным</a:t>
            </a:r>
            <a:r>
              <a:rPr lang="ru-RU" sz="1600" dirty="0" smtClean="0"/>
              <a:t>). Очевидно</a:t>
            </a:r>
            <a:r>
              <a:rPr lang="ru-RU" sz="1600" dirty="0"/>
              <a:t>, что и Пристли, хотя и смог выделить  азот, не сумел понять сути своего </a:t>
            </a:r>
            <a:r>
              <a:rPr lang="ru-RU" sz="1600" dirty="0" smtClean="0"/>
              <a:t>открытия, поэтому </a:t>
            </a:r>
            <a:r>
              <a:rPr lang="ru-RU" sz="1600" dirty="0"/>
              <a:t>и не </a:t>
            </a:r>
            <a:r>
              <a:rPr lang="ru-RU" sz="1600" dirty="0" smtClean="0"/>
              <a:t>считается первооткрывателем  азота.</a:t>
            </a:r>
            <a:endParaRPr lang="ru-RU" sz="1600" dirty="0"/>
          </a:p>
          <a:p>
            <a:endParaRPr lang="ru-RU" sz="1600" dirty="0"/>
          </a:p>
        </p:txBody>
      </p:sp>
      <p:pic>
        <p:nvPicPr>
          <p:cNvPr id="5" name="Рисунок 4" descr="Пристли.jpg"/>
          <p:cNvPicPr>
            <a:picLocks noChangeAspect="1"/>
          </p:cNvPicPr>
          <p:nvPr/>
        </p:nvPicPr>
        <p:blipFill>
          <a:blip r:embed="rId2" cstate="print"/>
          <a:stretch>
            <a:fillRect/>
          </a:stretch>
        </p:blipFill>
        <p:spPr>
          <a:xfrm>
            <a:off x="5940152" y="1628800"/>
            <a:ext cx="2971800" cy="3810000"/>
          </a:xfrm>
          <a:prstGeom prst="rect">
            <a:avLst/>
          </a:prstGeom>
        </p:spPr>
      </p:pic>
      <p:sp>
        <p:nvSpPr>
          <p:cNvPr id="7" name="TextBox 6"/>
          <p:cNvSpPr txBox="1"/>
          <p:nvPr/>
        </p:nvSpPr>
        <p:spPr>
          <a:xfrm>
            <a:off x="5940152" y="5445224"/>
            <a:ext cx="3381054" cy="646331"/>
          </a:xfrm>
          <a:prstGeom prst="rect">
            <a:avLst/>
          </a:prstGeom>
          <a:noFill/>
        </p:spPr>
        <p:txBody>
          <a:bodyPr wrap="square" rtlCol="0">
            <a:spAutoFit/>
          </a:bodyPr>
          <a:lstStyle/>
          <a:p>
            <a:r>
              <a:rPr lang="ru-RU" u="sng" dirty="0" smtClean="0">
                <a:solidFill>
                  <a:schemeClr val="tx2">
                    <a:lumMod val="75000"/>
                  </a:schemeClr>
                </a:solidFill>
              </a:rPr>
              <a:t>Джозеф Пристли</a:t>
            </a:r>
          </a:p>
          <a:p>
            <a:r>
              <a:rPr lang="ru-RU" u="sng" dirty="0" smtClean="0">
                <a:solidFill>
                  <a:schemeClr val="tx2">
                    <a:lumMod val="75000"/>
                  </a:schemeClr>
                </a:solidFill>
              </a:rPr>
              <a:t>13.03.1733 г-8.02.1804 г.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6000" b="1" cap="all" dirty="0" smtClean="0">
                <a:ln w="9000" cmpd="sng">
                  <a:solidFill>
                    <a:schemeClr val="accent4">
                      <a:shade val="50000"/>
                      <a:satMod val="120000"/>
                    </a:schemeClr>
                  </a:solidFill>
                  <a:prstDash val="solid"/>
                </a:ln>
                <a:solidFill>
                  <a:schemeClr val="tx2">
                    <a:lumMod val="40000"/>
                    <a:lumOff val="60000"/>
                  </a:schemeClr>
                </a:solidFill>
                <a:effectLst>
                  <a:reflection blurRad="12700" stA="28000" endPos="45000" dist="1000" dir="5400000" sy="-100000" algn="bl" rotWithShape="0"/>
                </a:effectLst>
              </a:rPr>
              <a:t>Открытие</a:t>
            </a:r>
            <a:endParaRPr lang="ru-RU" sz="6000" dirty="0"/>
          </a:p>
        </p:txBody>
      </p:sp>
      <p:sp>
        <p:nvSpPr>
          <p:cNvPr id="3" name="Содержимое 2"/>
          <p:cNvSpPr>
            <a:spLocks noGrp="1"/>
          </p:cNvSpPr>
          <p:nvPr>
            <p:ph idx="1"/>
          </p:nvPr>
        </p:nvSpPr>
        <p:spPr>
          <a:xfrm>
            <a:off x="0" y="1340768"/>
            <a:ext cx="5868144" cy="5517232"/>
          </a:xfrm>
        </p:spPr>
        <p:txBody>
          <a:bodyPr>
            <a:noAutofit/>
          </a:bodyPr>
          <a:lstStyle/>
          <a:p>
            <a:pPr>
              <a:buNone/>
            </a:pPr>
            <a:r>
              <a:rPr lang="ru-RU" sz="1600" dirty="0" smtClean="0"/>
              <a:t>    В </a:t>
            </a:r>
            <a:r>
              <a:rPr lang="ru-RU" sz="1600" dirty="0"/>
              <a:t>1772 году азот (под названием «испорченного воздуха»)  как простое вещество описал Даниэль Резерфорд, он  опубликовал магистерскую диссертацию, где указал основные  свойства азота (не реагирует со щелочами, не поддерживает  горения, непригоден для дыхания). Именно Даниэль Резерфорд и  считается  первооткрывателем азота. В дальнейшем азот был изучен Генри Кавендишем  (интересен тот факт, что он сумел связать азот с кислородом  при помощи разрядов электрического тока, а после поглощения  оксидов азота в остатке получил небольшое количество газа,  абсолютно инертного, хотя, как и в случае с азотом, не смог  понять, что выделил новые химические элементы — инертные  газы). Однако и Резерфорд был сторонником флогистонной  теории, поэтому также не смог понять, что же он выделил.  Таким образом, чётко определить первооткрывателя азота  </a:t>
            </a:r>
            <a:r>
              <a:rPr lang="ru-RU" sz="1600" dirty="0" smtClean="0"/>
              <a:t>невозможно</a:t>
            </a:r>
            <a:r>
              <a:rPr lang="ru-RU" sz="1600" dirty="0"/>
              <a:t>. </a:t>
            </a:r>
          </a:p>
          <a:p>
            <a:endParaRPr lang="ru-RU" sz="1600" dirty="0"/>
          </a:p>
        </p:txBody>
      </p:sp>
      <p:pic>
        <p:nvPicPr>
          <p:cNvPr id="4" name="Рисунок 3" descr="Резерфорд.jpg"/>
          <p:cNvPicPr>
            <a:picLocks noChangeAspect="1"/>
          </p:cNvPicPr>
          <p:nvPr/>
        </p:nvPicPr>
        <p:blipFill>
          <a:blip r:embed="rId2" cstate="print"/>
          <a:stretch>
            <a:fillRect/>
          </a:stretch>
        </p:blipFill>
        <p:spPr>
          <a:xfrm>
            <a:off x="6300192" y="1556792"/>
            <a:ext cx="2592288" cy="2736304"/>
          </a:xfrm>
          <a:prstGeom prst="rect">
            <a:avLst/>
          </a:prstGeom>
        </p:spPr>
      </p:pic>
      <p:sp>
        <p:nvSpPr>
          <p:cNvPr id="5" name="TextBox 4"/>
          <p:cNvSpPr txBox="1"/>
          <p:nvPr/>
        </p:nvSpPr>
        <p:spPr>
          <a:xfrm>
            <a:off x="5779361" y="4293096"/>
            <a:ext cx="3364639" cy="646331"/>
          </a:xfrm>
          <a:prstGeom prst="rect">
            <a:avLst/>
          </a:prstGeom>
          <a:noFill/>
        </p:spPr>
        <p:txBody>
          <a:bodyPr wrap="none" rtlCol="0">
            <a:spAutoFit/>
          </a:bodyPr>
          <a:lstStyle/>
          <a:p>
            <a:r>
              <a:rPr lang="ru-RU" u="sng" dirty="0" smtClean="0">
                <a:solidFill>
                  <a:schemeClr val="tx2">
                    <a:lumMod val="75000"/>
                  </a:schemeClr>
                </a:solidFill>
              </a:rPr>
              <a:t>Даниэль Резерфорд</a:t>
            </a:r>
          </a:p>
          <a:p>
            <a:r>
              <a:rPr lang="ru-RU" u="sng" dirty="0" smtClean="0">
                <a:solidFill>
                  <a:schemeClr val="tx2">
                    <a:lumMod val="75000"/>
                  </a:schemeClr>
                </a:solidFill>
              </a:rPr>
              <a:t>3.11.1749 г.-15.12.1819 г.</a:t>
            </a:r>
            <a:endParaRPr lang="ru-RU" u="sng"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t>
            </a:r>
            <a:br>
              <a:rPr lang="ru-RU" dirty="0" smtClean="0"/>
            </a:br>
            <a:endParaRPr lang="ru-RU" dirty="0"/>
          </a:p>
        </p:txBody>
      </p:sp>
      <p:sp>
        <p:nvSpPr>
          <p:cNvPr id="3" name="Содержимое 2"/>
          <p:cNvSpPr>
            <a:spLocks noGrp="1"/>
          </p:cNvSpPr>
          <p:nvPr>
            <p:ph idx="1"/>
          </p:nvPr>
        </p:nvSpPr>
        <p:spPr>
          <a:xfrm>
            <a:off x="0" y="908720"/>
            <a:ext cx="6012160" cy="6192688"/>
          </a:xfrm>
        </p:spPr>
        <p:txBody>
          <a:bodyPr>
            <a:noAutofit/>
          </a:bodyPr>
          <a:lstStyle/>
          <a:p>
            <a:pPr>
              <a:buNone/>
            </a:pPr>
            <a:r>
              <a:rPr lang="ru-RU" sz="1400" dirty="0" smtClean="0"/>
              <a:t>     Азот (от греч. </a:t>
            </a:r>
            <a:r>
              <a:rPr lang="ru-RU" sz="1400" dirty="0" err="1" smtClean="0"/>
              <a:t>ἀζωτος </a:t>
            </a:r>
            <a:r>
              <a:rPr lang="ru-RU" sz="1400" dirty="0" smtClean="0"/>
              <a:t>— безжизненный, </a:t>
            </a:r>
            <a:r>
              <a:rPr lang="ru-RU" sz="1400" dirty="0" err="1" smtClean="0"/>
              <a:t>лат.Nitrogenium</a:t>
            </a:r>
            <a:r>
              <a:rPr lang="ru-RU" sz="1400" dirty="0" smtClean="0"/>
              <a:t>), вместо предыдущих названий («</a:t>
            </a:r>
            <a:r>
              <a:rPr lang="ru-RU" sz="1400" dirty="0" err="1" smtClean="0"/>
              <a:t>флогистированный</a:t>
            </a:r>
            <a:r>
              <a:rPr lang="ru-RU" sz="1400" dirty="0" smtClean="0"/>
              <a:t>», «</a:t>
            </a:r>
            <a:r>
              <a:rPr lang="ru-RU" sz="1400" dirty="0" err="1" smtClean="0"/>
              <a:t>мефитический</a:t>
            </a:r>
            <a:r>
              <a:rPr lang="ru-RU" sz="1400" dirty="0" smtClean="0"/>
              <a:t>» и «испорченный»  воздух) предложил в 1787 году </a:t>
            </a:r>
            <a:r>
              <a:rPr lang="ru-RU" sz="1400" dirty="0" err="1" smtClean="0"/>
              <a:t>Антуан</a:t>
            </a:r>
            <a:r>
              <a:rPr lang="ru-RU" sz="1400" dirty="0" smtClean="0"/>
              <a:t> Лавуазье, который в то время	в составе группы других  французских учёных разрабатывал принципы химической номенклатуры. Как показано выше, в то  время уже было известно, что азот не поддерживает ни  горения, ни дыхания. Это свойство и сочли наиболее  важным. Хотя впоследствии выяснилось, что азот,  наоборот, крайне необходим для всех живых существ,  название сохранилось во  французском и русском  языках.  </a:t>
            </a:r>
          </a:p>
          <a:p>
            <a:pPr>
              <a:buNone/>
            </a:pPr>
            <a:r>
              <a:rPr lang="ru-RU" sz="1400" dirty="0" smtClean="0"/>
              <a:t>      Существует и иная версия. Слово «азот» придумано не  Лавуазье и не его коллегами по номенклатурной комиссии;  оно вошло в алхимическую литературу уже в раннем  средневековье и употреблялось для обозначения «первичной  материи металлов», которую считали «альфой и омегой»  всего сущего. Составители новой  химической номенклатуры хорошо знали о существовании  этого слова; инициатор её создания </a:t>
            </a:r>
            <a:r>
              <a:rPr lang="ru-RU" sz="1400" dirty="0" err="1" smtClean="0"/>
              <a:t>Гитон</a:t>
            </a:r>
            <a:r>
              <a:rPr lang="ru-RU" sz="1400" dirty="0" smtClean="0"/>
              <a:t> де </a:t>
            </a:r>
            <a:r>
              <a:rPr lang="ru-RU" sz="1400" dirty="0" err="1" smtClean="0"/>
              <a:t>Морво</a:t>
            </a:r>
            <a:r>
              <a:rPr lang="ru-RU" sz="1400" dirty="0" smtClean="0"/>
              <a:t>  отмечал в своей «Методической энциклопедии» (1786)  алхимическое  значение термина. На  латыни   азот   называется   «</a:t>
            </a:r>
            <a:r>
              <a:rPr lang="ru-RU" sz="1400" dirty="0" err="1" smtClean="0"/>
              <a:t>Nitrogenium</a:t>
            </a:r>
            <a:r>
              <a:rPr lang="ru-RU" sz="1400" dirty="0" smtClean="0"/>
              <a:t>»,  то    есть «рождающий селитру»; английское название производится  от латинского. В немецком языке используется название  </a:t>
            </a:r>
            <a:r>
              <a:rPr lang="ru-RU" sz="1400" dirty="0" err="1" smtClean="0"/>
              <a:t>Stickstoff</a:t>
            </a:r>
            <a:r>
              <a:rPr lang="ru-RU" sz="1400" dirty="0" smtClean="0"/>
              <a:t>, что  означает  «удушающее вещество». </a:t>
            </a:r>
          </a:p>
          <a:p>
            <a:pPr>
              <a:buNone/>
            </a:pPr>
            <a:endParaRPr lang="ru-RU" sz="1400" dirty="0" smtClean="0"/>
          </a:p>
          <a:p>
            <a:endParaRPr lang="ru-RU" sz="1400" dirty="0"/>
          </a:p>
        </p:txBody>
      </p:sp>
      <p:pic>
        <p:nvPicPr>
          <p:cNvPr id="5" name="Рисунок 4" descr="Антуан Лавуазье.jpg"/>
          <p:cNvPicPr>
            <a:picLocks noChangeAspect="1"/>
          </p:cNvPicPr>
          <p:nvPr/>
        </p:nvPicPr>
        <p:blipFill>
          <a:blip r:embed="rId2" cstate="print"/>
          <a:stretch>
            <a:fillRect/>
          </a:stretch>
        </p:blipFill>
        <p:spPr>
          <a:xfrm>
            <a:off x="6012160" y="1268760"/>
            <a:ext cx="1901010" cy="2304255"/>
          </a:xfrm>
          <a:prstGeom prst="rect">
            <a:avLst/>
          </a:prstGeom>
        </p:spPr>
      </p:pic>
      <p:sp>
        <p:nvSpPr>
          <p:cNvPr id="6" name="TextBox 5"/>
          <p:cNvSpPr txBox="1"/>
          <p:nvPr/>
        </p:nvSpPr>
        <p:spPr>
          <a:xfrm>
            <a:off x="5796136" y="2996952"/>
            <a:ext cx="3946532" cy="923330"/>
          </a:xfrm>
          <a:prstGeom prst="rect">
            <a:avLst/>
          </a:prstGeom>
          <a:noFill/>
        </p:spPr>
        <p:txBody>
          <a:bodyPr wrap="square" rtlCol="0">
            <a:spAutoFit/>
          </a:bodyPr>
          <a:lstStyle/>
          <a:p>
            <a:r>
              <a:rPr lang="ru-RU" b="1" dirty="0" smtClean="0">
                <a:solidFill>
                  <a:schemeClr val="tx2">
                    <a:lumMod val="75000"/>
                  </a:schemeClr>
                </a:solidFill>
              </a:rPr>
              <a:t>                          </a:t>
            </a:r>
            <a:r>
              <a:rPr lang="ru-RU" b="1" u="sng" dirty="0" err="1" smtClean="0">
                <a:solidFill>
                  <a:schemeClr val="tx2">
                    <a:lumMod val="75000"/>
                  </a:schemeClr>
                </a:solidFill>
              </a:rPr>
              <a:t>Антуан</a:t>
            </a:r>
            <a:r>
              <a:rPr lang="ru-RU" b="1" u="sng" dirty="0" smtClean="0">
                <a:solidFill>
                  <a:schemeClr val="tx2">
                    <a:lumMod val="75000"/>
                  </a:schemeClr>
                </a:solidFill>
              </a:rPr>
              <a:t> </a:t>
            </a:r>
          </a:p>
          <a:p>
            <a:r>
              <a:rPr lang="ru-RU" b="1" dirty="0" smtClean="0">
                <a:solidFill>
                  <a:schemeClr val="tx2">
                    <a:lumMod val="75000"/>
                  </a:schemeClr>
                </a:solidFill>
              </a:rPr>
              <a:t>                          </a:t>
            </a:r>
            <a:r>
              <a:rPr lang="ru-RU" b="1" u="sng" dirty="0" smtClean="0">
                <a:solidFill>
                  <a:schemeClr val="tx2">
                    <a:lumMod val="75000"/>
                  </a:schemeClr>
                </a:solidFill>
              </a:rPr>
              <a:t>Лавуазье</a:t>
            </a:r>
          </a:p>
          <a:p>
            <a:r>
              <a:rPr lang="ru-RU" b="1" u="sng" dirty="0" smtClean="0">
                <a:solidFill>
                  <a:schemeClr val="tx2">
                    <a:lumMod val="75000"/>
                  </a:schemeClr>
                </a:solidFill>
              </a:rPr>
              <a:t>26.08.1743г.-8.05.1794г</a:t>
            </a:r>
            <a:r>
              <a:rPr lang="ru-RU" b="1" u="sng" dirty="0">
                <a:solidFill>
                  <a:schemeClr val="tx2">
                    <a:lumMod val="75000"/>
                  </a:schemeClr>
                </a:solidFill>
              </a:rPr>
              <a:t>. </a:t>
            </a:r>
          </a:p>
        </p:txBody>
      </p:sp>
      <p:sp>
        <p:nvSpPr>
          <p:cNvPr id="7" name="Прямоугольник 6"/>
          <p:cNvSpPr/>
          <p:nvPr/>
        </p:nvSpPr>
        <p:spPr>
          <a:xfrm>
            <a:off x="539552" y="260648"/>
            <a:ext cx="7763665" cy="677108"/>
          </a:xfrm>
          <a:prstGeom prst="rect">
            <a:avLst/>
          </a:prstGeom>
          <a:noFill/>
        </p:spPr>
        <p:txBody>
          <a:bodyPr wrap="square" lIns="91440" tIns="45720" rIns="91440" bIns="45720">
            <a:spAutoFit/>
          </a:bodyPr>
          <a:lstStyle/>
          <a:p>
            <a:pPr algn="ctr"/>
            <a:r>
              <a:rPr lang="ru-RU" sz="3800" b="1" i="0"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a:cs typeface="Comic Sans MS"/>
              </a:rPr>
              <a:t>Происхождение названия</a:t>
            </a:r>
            <a:endParaRPr lang="ru-RU" sz="3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8" name="Рисунок 7" descr="guyton.jpg"/>
          <p:cNvPicPr>
            <a:picLocks noChangeAspect="1"/>
          </p:cNvPicPr>
          <p:nvPr/>
        </p:nvPicPr>
        <p:blipFill>
          <a:blip r:embed="rId3" cstate="print"/>
          <a:stretch>
            <a:fillRect/>
          </a:stretch>
        </p:blipFill>
        <p:spPr>
          <a:xfrm>
            <a:off x="7292330" y="3861048"/>
            <a:ext cx="1851670" cy="2235720"/>
          </a:xfrm>
          <a:prstGeom prst="rect">
            <a:avLst/>
          </a:prstGeom>
        </p:spPr>
      </p:pic>
      <p:sp>
        <p:nvSpPr>
          <p:cNvPr id="9" name="TextBox 8"/>
          <p:cNvSpPr txBox="1"/>
          <p:nvPr/>
        </p:nvSpPr>
        <p:spPr>
          <a:xfrm>
            <a:off x="5436096" y="5373216"/>
            <a:ext cx="3707905" cy="1754326"/>
          </a:xfrm>
          <a:prstGeom prst="rect">
            <a:avLst/>
          </a:prstGeom>
          <a:noFill/>
        </p:spPr>
        <p:txBody>
          <a:bodyPr wrap="square" rtlCol="0">
            <a:spAutoFit/>
          </a:bodyPr>
          <a:lstStyle/>
          <a:p>
            <a:endParaRPr lang="ru-RU" b="1" u="sng" dirty="0" smtClean="0">
              <a:solidFill>
                <a:schemeClr val="tx2">
                  <a:lumMod val="75000"/>
                </a:schemeClr>
              </a:solidFill>
            </a:endParaRPr>
          </a:p>
          <a:p>
            <a:endParaRPr lang="ru-RU" b="1" u="sng" dirty="0" smtClean="0">
              <a:solidFill>
                <a:schemeClr val="tx2">
                  <a:lumMod val="75000"/>
                </a:schemeClr>
              </a:solidFill>
            </a:endParaRPr>
          </a:p>
          <a:p>
            <a:r>
              <a:rPr lang="ru-RU" b="1" dirty="0" smtClean="0">
                <a:solidFill>
                  <a:schemeClr val="tx2">
                    <a:lumMod val="75000"/>
                  </a:schemeClr>
                </a:solidFill>
              </a:rPr>
              <a:t>   </a:t>
            </a:r>
            <a:r>
              <a:rPr lang="ru-RU" b="1" u="sng" dirty="0" smtClean="0">
                <a:solidFill>
                  <a:schemeClr val="tx2">
                    <a:lumMod val="75000"/>
                  </a:schemeClr>
                </a:solidFill>
              </a:rPr>
              <a:t>Луи Бернар</a:t>
            </a:r>
          </a:p>
          <a:p>
            <a:r>
              <a:rPr lang="ru-RU" b="1" dirty="0">
                <a:solidFill>
                  <a:schemeClr val="tx2">
                    <a:lumMod val="75000"/>
                  </a:schemeClr>
                </a:solidFill>
              </a:rPr>
              <a:t> </a:t>
            </a:r>
            <a:r>
              <a:rPr lang="ru-RU" b="1" dirty="0" smtClean="0">
                <a:solidFill>
                  <a:schemeClr val="tx2">
                    <a:lumMod val="75000"/>
                  </a:schemeClr>
                </a:solidFill>
              </a:rPr>
              <a:t>  </a:t>
            </a:r>
            <a:r>
              <a:rPr lang="ru-RU" b="1" u="sng" dirty="0" err="1" smtClean="0">
                <a:solidFill>
                  <a:schemeClr val="tx2">
                    <a:lumMod val="75000"/>
                  </a:schemeClr>
                </a:solidFill>
              </a:rPr>
              <a:t>Гитон</a:t>
            </a:r>
            <a:r>
              <a:rPr lang="ru-RU" b="1" u="sng" dirty="0" smtClean="0">
                <a:solidFill>
                  <a:schemeClr val="tx2">
                    <a:lumMod val="75000"/>
                  </a:schemeClr>
                </a:solidFill>
              </a:rPr>
              <a:t> </a:t>
            </a:r>
            <a:r>
              <a:rPr lang="ru-RU" b="1" u="sng" dirty="0">
                <a:solidFill>
                  <a:schemeClr val="tx2">
                    <a:lumMod val="75000"/>
                  </a:schemeClr>
                </a:solidFill>
              </a:rPr>
              <a:t>де </a:t>
            </a:r>
            <a:r>
              <a:rPr lang="ru-RU" b="1" u="sng" dirty="0" err="1" smtClean="0">
                <a:solidFill>
                  <a:schemeClr val="tx2">
                    <a:lumMod val="75000"/>
                  </a:schemeClr>
                </a:solidFill>
              </a:rPr>
              <a:t>Морво</a:t>
            </a:r>
            <a:endParaRPr lang="ru-RU" b="1" u="sng" dirty="0" smtClean="0">
              <a:solidFill>
                <a:schemeClr val="tx2">
                  <a:lumMod val="75000"/>
                </a:schemeClr>
              </a:solidFill>
            </a:endParaRPr>
          </a:p>
          <a:p>
            <a:r>
              <a:rPr lang="ru-RU" b="1" dirty="0" smtClean="0">
                <a:solidFill>
                  <a:schemeClr val="tx2">
                    <a:lumMod val="75000"/>
                  </a:schemeClr>
                </a:solidFill>
              </a:rPr>
              <a:t>   </a:t>
            </a:r>
            <a:r>
              <a:rPr lang="ru-RU" b="1" u="sng" dirty="0" smtClean="0">
                <a:solidFill>
                  <a:schemeClr val="tx2">
                    <a:lumMod val="75000"/>
                  </a:schemeClr>
                </a:solidFill>
              </a:rPr>
              <a:t>4.01.1737 </a:t>
            </a:r>
            <a:r>
              <a:rPr lang="ru-RU" b="1" u="sng" dirty="0">
                <a:solidFill>
                  <a:schemeClr val="tx2">
                    <a:lumMod val="75000"/>
                  </a:schemeClr>
                </a:solidFill>
              </a:rPr>
              <a:t>г.-2.01.1816 </a:t>
            </a:r>
            <a:r>
              <a:rPr lang="ru-RU" b="1" u="sng" dirty="0" smtClean="0">
                <a:solidFill>
                  <a:schemeClr val="tx2">
                    <a:lumMod val="75000"/>
                  </a:schemeClr>
                </a:solidFill>
              </a:rPr>
              <a:t>г.</a:t>
            </a:r>
            <a:endParaRPr lang="ru-RU" b="1" u="sng" dirty="0">
              <a:solidFill>
                <a:schemeClr val="tx2">
                  <a:lumMod val="75000"/>
                </a:schemeClr>
              </a:solidFill>
            </a:endParaRPr>
          </a:p>
          <a:p>
            <a:endParaRPr lang="ru-RU" b="1" u="sng"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a:t> </a:t>
            </a:r>
            <a:r>
              <a:rPr lang="ru-RU" dirty="0" smtClean="0"/>
              <a:t/>
            </a:r>
            <a:br>
              <a:rPr lang="ru-RU" dirty="0" smtClean="0"/>
            </a:br>
            <a:endParaRPr lang="ru-RU" dirty="0"/>
          </a:p>
        </p:txBody>
      </p:sp>
      <p:sp>
        <p:nvSpPr>
          <p:cNvPr id="4" name="Прямоугольник 3"/>
          <p:cNvSpPr/>
          <p:nvPr/>
        </p:nvSpPr>
        <p:spPr>
          <a:xfrm>
            <a:off x="4330915" y="0"/>
            <a:ext cx="184730" cy="923330"/>
          </a:xfrm>
          <a:prstGeom prst="rect">
            <a:avLst/>
          </a:prstGeom>
          <a:noFill/>
        </p:spPr>
        <p:txBody>
          <a:bodyPr wrap="none" lIns="91440" tIns="45720" rIns="91440" bIns="45720">
            <a:spAutoFit/>
          </a:bodyPr>
          <a:lstStyle/>
          <a:p>
            <a:pPr algn="ct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7" name="Содержимое 6" descr="азот круг.jpg"/>
          <p:cNvPicPr>
            <a:picLocks noGrp="1" noChangeAspect="1"/>
          </p:cNvPicPr>
          <p:nvPr>
            <p:ph idx="1"/>
          </p:nvPr>
        </p:nvPicPr>
        <p:blipFill>
          <a:blip r:embed="rId2" cstate="print"/>
          <a:stretch>
            <a:fillRect/>
          </a:stretch>
        </p:blipFill>
        <p:spPr>
          <a:xfrm>
            <a:off x="3167" y="0"/>
            <a:ext cx="9140833" cy="6855625"/>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nitrogen-glow.jpg"/>
          <p:cNvPicPr>
            <a:picLocks noChangeAspect="1"/>
          </p:cNvPicPr>
          <p:nvPr/>
        </p:nvPicPr>
        <p:blipFill>
          <a:blip r:embed="rId2" cstate="print"/>
          <a:stretch>
            <a:fillRect/>
          </a:stretch>
        </p:blipFill>
        <p:spPr>
          <a:xfrm>
            <a:off x="0" y="-1143000"/>
            <a:ext cx="9144000" cy="8001000"/>
          </a:xfrm>
          <a:prstGeom prst="rect">
            <a:avLst/>
          </a:prstGeom>
        </p:spPr>
      </p:pic>
      <p:sp>
        <p:nvSpPr>
          <p:cNvPr id="2" name="Заголовок 1"/>
          <p:cNvSpPr>
            <a:spLocks noGrp="1"/>
          </p:cNvSpPr>
          <p:nvPr>
            <p:ph type="title"/>
          </p:nvPr>
        </p:nvSpPr>
        <p:spPr/>
        <p:txBody>
          <a:bodyPr>
            <a:normAutofit fontScale="90000"/>
          </a:bodyPr>
          <a:lstStyle/>
          <a:p>
            <a:r>
              <a:rPr lang="ru-RU" dirty="0" smtClean="0"/>
              <a:t> </a:t>
            </a:r>
            <a:br>
              <a:rPr lang="ru-RU" dirty="0" smtClean="0"/>
            </a:br>
            <a:endParaRPr lang="ru-RU" dirty="0"/>
          </a:p>
        </p:txBody>
      </p:sp>
      <p:sp>
        <p:nvSpPr>
          <p:cNvPr id="3" name="Содержимое 2"/>
          <p:cNvSpPr>
            <a:spLocks noGrp="1"/>
          </p:cNvSpPr>
          <p:nvPr>
            <p:ph idx="1"/>
          </p:nvPr>
        </p:nvSpPr>
        <p:spPr>
          <a:xfrm>
            <a:off x="0" y="908720"/>
            <a:ext cx="8686800" cy="6408712"/>
          </a:xfrm>
        </p:spPr>
        <p:txBody>
          <a:bodyPr numCol="2">
            <a:noAutofit/>
          </a:bodyPr>
          <a:lstStyle/>
          <a:p>
            <a:pPr lvl="0">
              <a:buNone/>
            </a:pPr>
            <a:r>
              <a:rPr lang="ru-RU" sz="1400" b="1" dirty="0" smtClean="0">
                <a:solidFill>
                  <a:schemeClr val="bg1"/>
                </a:solidFill>
                <a:ea typeface="MingLiU_HKSCS-ExtB" pitchFamily="18" charset="-120"/>
              </a:rPr>
              <a:t>    </a:t>
            </a:r>
            <a:r>
              <a:rPr lang="ru-RU" sz="1400" b="1" u="sng" dirty="0" smtClean="0">
                <a:solidFill>
                  <a:schemeClr val="bg1"/>
                </a:solidFill>
                <a:ea typeface="MingLiU_HKSCS-ExtB" pitchFamily="18" charset="-120"/>
              </a:rPr>
              <a:t>Изотопы азота</a:t>
            </a:r>
          </a:p>
          <a:p>
            <a:pPr lvl="0">
              <a:buNone/>
            </a:pPr>
            <a:r>
              <a:rPr lang="ru-RU" sz="1400" dirty="0" smtClean="0">
                <a:solidFill>
                  <a:schemeClr val="bg1"/>
                </a:solidFill>
                <a:ea typeface="MingLiU_HKSCS-ExtB" pitchFamily="18" charset="-120"/>
              </a:rPr>
              <a:t>Природный азот состоит из</a:t>
            </a:r>
          </a:p>
          <a:p>
            <a:pPr lvl="0">
              <a:buNone/>
            </a:pPr>
            <a:r>
              <a:rPr lang="ru-RU" sz="1400" dirty="0" smtClean="0">
                <a:solidFill>
                  <a:schemeClr val="bg1"/>
                </a:solidFill>
                <a:ea typeface="MingLiU_HKSCS-ExtB" pitchFamily="18" charset="-120"/>
              </a:rPr>
              <a:t>двух стабильных изотопов </a:t>
            </a:r>
          </a:p>
          <a:p>
            <a:pPr lvl="0">
              <a:buNone/>
            </a:pPr>
            <a:r>
              <a:rPr lang="ru-RU" sz="1400" dirty="0" smtClean="0">
                <a:solidFill>
                  <a:schemeClr val="bg1"/>
                </a:solidFill>
                <a:ea typeface="MingLiU_HKSCS-ExtB" pitchFamily="18" charset="-120"/>
              </a:rPr>
              <a:t>14N—  99,635 %  и 15N-0,365 %. </a:t>
            </a:r>
          </a:p>
          <a:p>
            <a:pPr lvl="0">
              <a:buNone/>
            </a:pPr>
            <a:r>
              <a:rPr lang="ru-RU" sz="1400" dirty="0" smtClean="0">
                <a:solidFill>
                  <a:schemeClr val="bg1"/>
                </a:solidFill>
                <a:ea typeface="MingLiU_HKSCS-ExtB" pitchFamily="18" charset="-120"/>
              </a:rPr>
              <a:t>Известны радиоактивные</a:t>
            </a:r>
          </a:p>
          <a:p>
            <a:pPr lvl="0">
              <a:buNone/>
            </a:pPr>
            <a:r>
              <a:rPr lang="ru-RU" sz="1400" dirty="0" smtClean="0">
                <a:solidFill>
                  <a:schemeClr val="bg1"/>
                </a:solidFill>
                <a:ea typeface="MingLiU_HKSCS-ExtB" pitchFamily="18" charset="-120"/>
              </a:rPr>
              <a:t>изотопы </a:t>
            </a:r>
            <a:r>
              <a:rPr lang="ru-RU" sz="1400" dirty="0">
                <a:solidFill>
                  <a:schemeClr val="bg1"/>
                </a:solidFill>
                <a:ea typeface="MingLiU_HKSCS-ExtB" pitchFamily="18" charset="-120"/>
              </a:rPr>
              <a:t>азота с </a:t>
            </a:r>
            <a:r>
              <a:rPr lang="ru-RU" sz="1400" dirty="0" smtClean="0">
                <a:solidFill>
                  <a:schemeClr val="bg1"/>
                </a:solidFill>
                <a:ea typeface="MingLiU_HKSCS-ExtB" pitchFamily="18" charset="-120"/>
              </a:rPr>
              <a:t>массовыми </a:t>
            </a:r>
          </a:p>
          <a:p>
            <a:pPr lvl="0">
              <a:buNone/>
            </a:pPr>
            <a:r>
              <a:rPr lang="ru-RU" sz="1400" dirty="0" smtClean="0">
                <a:solidFill>
                  <a:schemeClr val="bg1"/>
                </a:solidFill>
                <a:ea typeface="MingLiU_HKSCS-ExtB" pitchFamily="18" charset="-120"/>
              </a:rPr>
              <a:t>числами  11,12,13,16 и 17.</a:t>
            </a:r>
          </a:p>
          <a:p>
            <a:pPr lvl="0">
              <a:buNone/>
            </a:pPr>
            <a:r>
              <a:rPr lang="ru-RU" sz="1400" dirty="0" smtClean="0">
                <a:solidFill>
                  <a:schemeClr val="bg1"/>
                </a:solidFill>
                <a:ea typeface="MingLiU_HKSCS-ExtB" pitchFamily="18" charset="-120"/>
              </a:rPr>
              <a:t>Все они являются очень</a:t>
            </a:r>
          </a:p>
          <a:p>
            <a:pPr lvl="0">
              <a:buNone/>
            </a:pPr>
            <a:r>
              <a:rPr lang="ru-RU" sz="1400" dirty="0" smtClean="0">
                <a:solidFill>
                  <a:schemeClr val="bg1"/>
                </a:solidFill>
                <a:ea typeface="MingLiU_HKSCS-ExtB" pitchFamily="18" charset="-120"/>
              </a:rPr>
              <a:t>короткоживущими изотопами.</a:t>
            </a:r>
          </a:p>
          <a:p>
            <a:pPr lvl="0">
              <a:buNone/>
            </a:pPr>
            <a:r>
              <a:rPr lang="ru-RU" sz="1400" dirty="0" smtClean="0">
                <a:solidFill>
                  <a:schemeClr val="bg1"/>
                </a:solidFill>
                <a:ea typeface="MingLiU_HKSCS-ExtB" pitchFamily="18" charset="-120"/>
              </a:rPr>
              <a:t>Самый стабильный из них 13N</a:t>
            </a:r>
          </a:p>
          <a:p>
            <a:pPr lvl="0">
              <a:buNone/>
            </a:pPr>
            <a:r>
              <a:rPr lang="ru-RU" sz="1400" dirty="0" smtClean="0">
                <a:solidFill>
                  <a:schemeClr val="bg1"/>
                </a:solidFill>
                <a:ea typeface="MingLiU_HKSCS-ExtB" pitchFamily="18" charset="-120"/>
              </a:rPr>
              <a:t>имеет период полураспада 10мин.  </a:t>
            </a:r>
          </a:p>
          <a:p>
            <a:pPr lvl="0">
              <a:buNone/>
            </a:pPr>
            <a:endParaRPr lang="ru-RU" sz="1400" dirty="0">
              <a:solidFill>
                <a:schemeClr val="bg1"/>
              </a:solidFill>
              <a:ea typeface="MingLiU_HKSCS-ExtB" pitchFamily="18" charset="-120"/>
            </a:endParaRPr>
          </a:p>
          <a:p>
            <a:pPr>
              <a:buNone/>
            </a:pPr>
            <a:r>
              <a:rPr lang="ru-RU" sz="1400" dirty="0">
                <a:solidFill>
                  <a:schemeClr val="bg1"/>
                </a:solidFill>
                <a:ea typeface="MingLiU_HKSCS-ExtB" pitchFamily="18" charset="-120"/>
              </a:rPr>
              <a:t> </a:t>
            </a:r>
            <a:r>
              <a:rPr lang="ru-RU" sz="1400" dirty="0" smtClean="0">
                <a:solidFill>
                  <a:schemeClr val="bg1"/>
                </a:solidFill>
                <a:ea typeface="MingLiU_HKSCS-ExtB" pitchFamily="18" charset="-120"/>
              </a:rPr>
              <a:t>    </a:t>
            </a:r>
            <a:r>
              <a:rPr lang="ru-RU" sz="1400" b="1" u="sng" dirty="0" smtClean="0">
                <a:solidFill>
                  <a:schemeClr val="bg1"/>
                </a:solidFill>
              </a:rPr>
              <a:t>Распространённость</a:t>
            </a:r>
          </a:p>
          <a:p>
            <a:pPr>
              <a:buNone/>
            </a:pPr>
            <a:r>
              <a:rPr lang="ru-RU" sz="1400" dirty="0" smtClean="0">
                <a:solidFill>
                  <a:schemeClr val="bg1"/>
                </a:solidFill>
              </a:rPr>
              <a:t>Вне </a:t>
            </a:r>
            <a:r>
              <a:rPr lang="ru-RU" sz="1400" dirty="0">
                <a:solidFill>
                  <a:schemeClr val="bg1"/>
                </a:solidFill>
              </a:rPr>
              <a:t>пределов Земли азот обнаружен в </a:t>
            </a:r>
            <a:r>
              <a:rPr lang="ru-RU" sz="1400" dirty="0" smtClean="0">
                <a:solidFill>
                  <a:schemeClr val="bg1"/>
                </a:solidFill>
              </a:rPr>
              <a:t>газовых</a:t>
            </a:r>
          </a:p>
          <a:p>
            <a:pPr>
              <a:buNone/>
            </a:pPr>
            <a:r>
              <a:rPr lang="ru-RU" sz="1400" dirty="0" smtClean="0">
                <a:solidFill>
                  <a:schemeClr val="bg1"/>
                </a:solidFill>
              </a:rPr>
              <a:t> </a:t>
            </a:r>
            <a:r>
              <a:rPr lang="ru-RU" sz="1400" dirty="0">
                <a:solidFill>
                  <a:schemeClr val="bg1"/>
                </a:solidFill>
              </a:rPr>
              <a:t>туманностях, солнечной  атмосфере, на Уране</a:t>
            </a:r>
            <a:r>
              <a:rPr lang="ru-RU" sz="1400" dirty="0" smtClean="0">
                <a:solidFill>
                  <a:schemeClr val="bg1"/>
                </a:solidFill>
              </a:rPr>
              <a:t>,</a:t>
            </a:r>
          </a:p>
          <a:p>
            <a:pPr>
              <a:buNone/>
            </a:pPr>
            <a:r>
              <a:rPr lang="ru-RU" sz="1400" dirty="0" smtClean="0">
                <a:solidFill>
                  <a:schemeClr val="bg1"/>
                </a:solidFill>
              </a:rPr>
              <a:t> </a:t>
            </a:r>
            <a:r>
              <a:rPr lang="ru-RU" sz="1400" dirty="0">
                <a:solidFill>
                  <a:schemeClr val="bg1"/>
                </a:solidFill>
              </a:rPr>
              <a:t>Нептуне, межзвёздном пространстве и др. </a:t>
            </a:r>
            <a:r>
              <a:rPr lang="ru-RU" sz="1400" dirty="0" smtClean="0">
                <a:solidFill>
                  <a:schemeClr val="bg1"/>
                </a:solidFill>
              </a:rPr>
              <a:t>Азот</a:t>
            </a:r>
          </a:p>
          <a:p>
            <a:pPr>
              <a:buNone/>
            </a:pPr>
            <a:r>
              <a:rPr lang="ru-RU" sz="1400" dirty="0" smtClean="0">
                <a:solidFill>
                  <a:schemeClr val="bg1"/>
                </a:solidFill>
              </a:rPr>
              <a:t>четвёртый </a:t>
            </a:r>
            <a:r>
              <a:rPr lang="ru-RU" sz="1400" dirty="0">
                <a:solidFill>
                  <a:schemeClr val="bg1"/>
                </a:solidFill>
              </a:rPr>
              <a:t>по распространённости элемент </a:t>
            </a:r>
            <a:endParaRPr lang="ru-RU" sz="1400" dirty="0" smtClean="0">
              <a:solidFill>
                <a:schemeClr val="bg1"/>
              </a:solidFill>
            </a:endParaRPr>
          </a:p>
          <a:p>
            <a:pPr>
              <a:buNone/>
            </a:pPr>
            <a:r>
              <a:rPr lang="ru-RU" sz="1400" dirty="0" smtClean="0">
                <a:solidFill>
                  <a:schemeClr val="bg1"/>
                </a:solidFill>
              </a:rPr>
              <a:t>Солнечной </a:t>
            </a:r>
            <a:r>
              <a:rPr lang="ru-RU" sz="1400" dirty="0">
                <a:solidFill>
                  <a:schemeClr val="bg1"/>
                </a:solidFill>
              </a:rPr>
              <a:t>системы (после водорода,  гелия </a:t>
            </a:r>
            <a:r>
              <a:rPr lang="ru-RU" sz="1400" dirty="0" smtClean="0">
                <a:solidFill>
                  <a:schemeClr val="bg1"/>
                </a:solidFill>
              </a:rPr>
              <a:t>и</a:t>
            </a:r>
          </a:p>
          <a:p>
            <a:pPr>
              <a:buNone/>
            </a:pPr>
            <a:r>
              <a:rPr lang="ru-RU" sz="1400" dirty="0" smtClean="0">
                <a:solidFill>
                  <a:schemeClr val="bg1"/>
                </a:solidFill>
              </a:rPr>
              <a:t> </a:t>
            </a:r>
            <a:r>
              <a:rPr lang="ru-RU" sz="1400" dirty="0">
                <a:solidFill>
                  <a:schemeClr val="bg1"/>
                </a:solidFill>
              </a:rPr>
              <a:t>кислорода). </a:t>
            </a:r>
          </a:p>
          <a:p>
            <a:pPr>
              <a:buNone/>
            </a:pPr>
            <a:r>
              <a:rPr lang="ru-RU" sz="1400" dirty="0">
                <a:solidFill>
                  <a:schemeClr val="bg1"/>
                </a:solidFill>
              </a:rPr>
              <a:t>Азот, в форме двухатомных молекул N2 </a:t>
            </a:r>
            <a:endParaRPr lang="ru-RU" sz="1400" dirty="0" smtClean="0">
              <a:solidFill>
                <a:schemeClr val="bg1"/>
              </a:solidFill>
            </a:endParaRPr>
          </a:p>
          <a:p>
            <a:pPr>
              <a:buNone/>
            </a:pPr>
            <a:r>
              <a:rPr lang="ru-RU" sz="1400" dirty="0" smtClean="0">
                <a:solidFill>
                  <a:schemeClr val="bg1"/>
                </a:solidFill>
              </a:rPr>
              <a:t>составляет </a:t>
            </a:r>
            <a:r>
              <a:rPr lang="ru-RU" sz="1400" dirty="0">
                <a:solidFill>
                  <a:schemeClr val="bg1"/>
                </a:solidFill>
              </a:rPr>
              <a:t>большую часть  атмосферы, где </a:t>
            </a:r>
            <a:r>
              <a:rPr lang="ru-RU" sz="1400" dirty="0" smtClean="0">
                <a:solidFill>
                  <a:schemeClr val="bg1"/>
                </a:solidFill>
              </a:rPr>
              <a:t>его</a:t>
            </a:r>
          </a:p>
          <a:p>
            <a:pPr>
              <a:buNone/>
            </a:pPr>
            <a:r>
              <a:rPr lang="ru-RU" sz="1400" dirty="0" smtClean="0">
                <a:solidFill>
                  <a:schemeClr val="bg1"/>
                </a:solidFill>
              </a:rPr>
              <a:t>содержание </a:t>
            </a:r>
            <a:r>
              <a:rPr lang="ru-RU" sz="1400" dirty="0">
                <a:solidFill>
                  <a:schemeClr val="bg1"/>
                </a:solidFill>
              </a:rPr>
              <a:t>составляет 75,6 % (по массе) </a:t>
            </a:r>
            <a:r>
              <a:rPr lang="ru-RU" sz="1400" dirty="0" smtClean="0">
                <a:solidFill>
                  <a:schemeClr val="bg1"/>
                </a:solidFill>
              </a:rPr>
              <a:t>или</a:t>
            </a:r>
          </a:p>
          <a:p>
            <a:pPr>
              <a:buNone/>
            </a:pPr>
            <a:r>
              <a:rPr lang="ru-RU" sz="1400" dirty="0" smtClean="0">
                <a:solidFill>
                  <a:schemeClr val="bg1"/>
                </a:solidFill>
              </a:rPr>
              <a:t>78,084% </a:t>
            </a:r>
            <a:r>
              <a:rPr lang="ru-RU" sz="1400" dirty="0">
                <a:solidFill>
                  <a:schemeClr val="bg1"/>
                </a:solidFill>
              </a:rPr>
              <a:t>(по  объёму</a:t>
            </a:r>
            <a:r>
              <a:rPr lang="ru-RU" sz="1400" dirty="0" smtClean="0">
                <a:solidFill>
                  <a:schemeClr val="bg1"/>
                </a:solidFill>
              </a:rPr>
              <a:t>),то </a:t>
            </a:r>
            <a:r>
              <a:rPr lang="ru-RU" sz="1400" dirty="0">
                <a:solidFill>
                  <a:schemeClr val="bg1"/>
                </a:solidFill>
              </a:rPr>
              <a:t>есть около </a:t>
            </a:r>
            <a:r>
              <a:rPr lang="ru-RU" sz="1400" dirty="0" smtClean="0">
                <a:solidFill>
                  <a:schemeClr val="bg1"/>
                </a:solidFill>
              </a:rPr>
              <a:t>3,87·1015 т. </a:t>
            </a:r>
            <a:endParaRPr lang="ru-RU" sz="1400" dirty="0">
              <a:solidFill>
                <a:schemeClr val="bg1"/>
              </a:solidFill>
            </a:endParaRPr>
          </a:p>
          <a:p>
            <a:pPr>
              <a:buNone/>
            </a:pPr>
            <a:endParaRPr lang="en-US" sz="1400" dirty="0" smtClean="0">
              <a:solidFill>
                <a:schemeClr val="bg1"/>
              </a:solidFill>
            </a:endParaRPr>
          </a:p>
          <a:p>
            <a:pPr>
              <a:buNone/>
            </a:pPr>
            <a:endParaRPr lang="en-US" sz="1400" dirty="0">
              <a:solidFill>
                <a:schemeClr val="bg1"/>
              </a:solidFill>
            </a:endParaRPr>
          </a:p>
          <a:p>
            <a:pPr>
              <a:buNone/>
            </a:pPr>
            <a:endParaRPr lang="en-US" sz="1400" dirty="0" smtClean="0">
              <a:solidFill>
                <a:schemeClr val="bg1"/>
              </a:solidFill>
            </a:endParaRPr>
          </a:p>
          <a:p>
            <a:pPr>
              <a:buNone/>
            </a:pPr>
            <a:endParaRPr lang="en-US" sz="1400" dirty="0">
              <a:solidFill>
                <a:schemeClr val="bg1"/>
              </a:solidFill>
            </a:endParaRPr>
          </a:p>
          <a:p>
            <a:pPr>
              <a:buNone/>
            </a:pPr>
            <a:endParaRPr lang="en-US" sz="1400" dirty="0" smtClean="0">
              <a:solidFill>
                <a:schemeClr val="bg1"/>
              </a:solidFill>
            </a:endParaRPr>
          </a:p>
          <a:p>
            <a:pPr>
              <a:buNone/>
            </a:pPr>
            <a:endParaRPr lang="en-US" sz="1400" dirty="0">
              <a:solidFill>
                <a:schemeClr val="bg1"/>
              </a:solidFill>
            </a:endParaRPr>
          </a:p>
          <a:p>
            <a:pPr>
              <a:buNone/>
            </a:pPr>
            <a:endParaRPr lang="en-US" sz="1400" dirty="0" smtClean="0">
              <a:solidFill>
                <a:schemeClr val="bg1"/>
              </a:solidFill>
            </a:endParaRPr>
          </a:p>
          <a:p>
            <a:pPr>
              <a:buNone/>
            </a:pPr>
            <a:endParaRPr lang="en-US" sz="1400" dirty="0">
              <a:solidFill>
                <a:schemeClr val="bg1"/>
              </a:solidFill>
            </a:endParaRPr>
          </a:p>
          <a:p>
            <a:pPr>
              <a:buNone/>
            </a:pPr>
            <a:endParaRPr lang="en-US" sz="1400" dirty="0" smtClean="0">
              <a:solidFill>
                <a:schemeClr val="bg1"/>
              </a:solidFill>
            </a:endParaRPr>
          </a:p>
          <a:p>
            <a:pPr>
              <a:buNone/>
            </a:pPr>
            <a:endParaRPr lang="en-US" sz="1400" dirty="0">
              <a:solidFill>
                <a:schemeClr val="bg1"/>
              </a:solidFill>
            </a:endParaRPr>
          </a:p>
          <a:p>
            <a:pPr>
              <a:buNone/>
            </a:pPr>
            <a:endParaRPr lang="en-US" sz="1400" dirty="0" smtClean="0">
              <a:solidFill>
                <a:schemeClr val="bg1"/>
              </a:solidFill>
            </a:endParaRPr>
          </a:p>
          <a:p>
            <a:pPr>
              <a:buNone/>
            </a:pPr>
            <a:r>
              <a:rPr lang="en-US" sz="1400" dirty="0" smtClean="0">
                <a:solidFill>
                  <a:schemeClr val="bg1"/>
                </a:solidFill>
              </a:rPr>
              <a:t>           </a:t>
            </a:r>
            <a:r>
              <a:rPr lang="ru-RU" sz="1400" dirty="0" smtClean="0">
                <a:solidFill>
                  <a:schemeClr val="bg1"/>
                </a:solidFill>
              </a:rPr>
              <a:t>Содержание   азота   в   земной  коре,   по  </a:t>
            </a:r>
          </a:p>
          <a:p>
            <a:pPr>
              <a:buNone/>
            </a:pPr>
            <a:r>
              <a:rPr lang="en-US" sz="1400" dirty="0" smtClean="0">
                <a:solidFill>
                  <a:schemeClr val="bg1"/>
                </a:solidFill>
              </a:rPr>
              <a:t>           </a:t>
            </a:r>
            <a:r>
              <a:rPr lang="ru-RU" sz="1400" dirty="0" smtClean="0">
                <a:solidFill>
                  <a:schemeClr val="bg1"/>
                </a:solidFill>
              </a:rPr>
              <a:t> данным  разных  авторов,   составляет </a:t>
            </a:r>
          </a:p>
          <a:p>
            <a:pPr>
              <a:buNone/>
            </a:pPr>
            <a:r>
              <a:rPr lang="en-US" sz="1400" dirty="0" smtClean="0">
                <a:solidFill>
                  <a:schemeClr val="bg1"/>
                </a:solidFill>
              </a:rPr>
              <a:t>            </a:t>
            </a:r>
            <a:r>
              <a:rPr lang="ru-RU" sz="1400" dirty="0" smtClean="0">
                <a:solidFill>
                  <a:schemeClr val="bg1"/>
                </a:solidFill>
              </a:rPr>
              <a:t>(0,7—1,5)·1015  т  (причём  в  гумусе  —</a:t>
            </a:r>
          </a:p>
          <a:p>
            <a:pPr>
              <a:buNone/>
            </a:pPr>
            <a:r>
              <a:rPr lang="ru-RU" sz="1400" dirty="0" smtClean="0">
                <a:solidFill>
                  <a:schemeClr val="bg1"/>
                </a:solidFill>
              </a:rPr>
              <a:t> </a:t>
            </a:r>
            <a:r>
              <a:rPr lang="en-US" sz="1400" dirty="0" smtClean="0">
                <a:solidFill>
                  <a:schemeClr val="bg1"/>
                </a:solidFill>
              </a:rPr>
              <a:t>          </a:t>
            </a:r>
            <a:r>
              <a:rPr lang="ru-RU" sz="1400" dirty="0" smtClean="0">
                <a:solidFill>
                  <a:schemeClr val="bg1"/>
                </a:solidFill>
              </a:rPr>
              <a:t>порядка  6·1010  т),  а  в  мантии  Земли — </a:t>
            </a:r>
          </a:p>
          <a:p>
            <a:pPr>
              <a:buNone/>
            </a:pPr>
            <a:r>
              <a:rPr lang="en-US" sz="1400" dirty="0" smtClean="0">
                <a:solidFill>
                  <a:schemeClr val="bg1"/>
                </a:solidFill>
              </a:rPr>
              <a:t>           </a:t>
            </a:r>
            <a:r>
              <a:rPr lang="ru-RU" sz="1400" dirty="0" smtClean="0">
                <a:solidFill>
                  <a:schemeClr val="bg1"/>
                </a:solidFill>
              </a:rPr>
              <a:t>1,3·1016 т. Такое соотношение масс заставляет</a:t>
            </a:r>
          </a:p>
          <a:p>
            <a:pPr>
              <a:buNone/>
            </a:pPr>
            <a:r>
              <a:rPr lang="ru-RU" sz="1400" dirty="0" smtClean="0">
                <a:solidFill>
                  <a:schemeClr val="bg1"/>
                </a:solidFill>
              </a:rPr>
              <a:t> </a:t>
            </a:r>
            <a:r>
              <a:rPr lang="en-US" sz="1400" dirty="0" smtClean="0">
                <a:solidFill>
                  <a:schemeClr val="bg1"/>
                </a:solidFill>
              </a:rPr>
              <a:t>         </a:t>
            </a:r>
            <a:r>
              <a:rPr lang="ru-RU" sz="1400" dirty="0" smtClean="0">
                <a:solidFill>
                  <a:schemeClr val="bg1"/>
                </a:solidFill>
              </a:rPr>
              <a:t>предположить, что главным  источником азота</a:t>
            </a:r>
          </a:p>
          <a:p>
            <a:pPr>
              <a:buNone/>
            </a:pPr>
            <a:r>
              <a:rPr lang="ru-RU" sz="1400" dirty="0" smtClean="0">
                <a:solidFill>
                  <a:schemeClr val="bg1"/>
                </a:solidFill>
              </a:rPr>
              <a:t> </a:t>
            </a:r>
            <a:r>
              <a:rPr lang="en-US" sz="1400" dirty="0" smtClean="0">
                <a:solidFill>
                  <a:schemeClr val="bg1"/>
                </a:solidFill>
              </a:rPr>
              <a:t>         </a:t>
            </a:r>
            <a:r>
              <a:rPr lang="ru-RU" sz="1400" dirty="0" smtClean="0">
                <a:solidFill>
                  <a:schemeClr val="bg1"/>
                </a:solidFill>
              </a:rPr>
              <a:t>служит верхняя часть мантии, откуда он</a:t>
            </a:r>
          </a:p>
          <a:p>
            <a:pPr>
              <a:buNone/>
            </a:pPr>
            <a:r>
              <a:rPr lang="ru-RU" sz="1400" dirty="0" smtClean="0">
                <a:solidFill>
                  <a:schemeClr val="bg1"/>
                </a:solidFill>
              </a:rPr>
              <a:t> </a:t>
            </a:r>
            <a:r>
              <a:rPr lang="en-US" sz="1400" dirty="0" smtClean="0">
                <a:solidFill>
                  <a:schemeClr val="bg1"/>
                </a:solidFill>
              </a:rPr>
              <a:t>         </a:t>
            </a:r>
            <a:r>
              <a:rPr lang="ru-RU" sz="1400" dirty="0" smtClean="0">
                <a:solidFill>
                  <a:schemeClr val="bg1"/>
                </a:solidFill>
              </a:rPr>
              <a:t>поступает в другие  оболочки Земли с </a:t>
            </a:r>
          </a:p>
          <a:p>
            <a:pPr>
              <a:buNone/>
            </a:pPr>
            <a:r>
              <a:rPr lang="en-US" sz="1400" dirty="0" smtClean="0">
                <a:solidFill>
                  <a:schemeClr val="bg1"/>
                </a:solidFill>
              </a:rPr>
              <a:t>           </a:t>
            </a:r>
            <a:r>
              <a:rPr lang="ru-RU" sz="1400" dirty="0" smtClean="0">
                <a:solidFill>
                  <a:schemeClr val="bg1"/>
                </a:solidFill>
              </a:rPr>
              <a:t>извержениями вулканов. </a:t>
            </a:r>
          </a:p>
          <a:p>
            <a:pPr>
              <a:buNone/>
            </a:pPr>
            <a:r>
              <a:rPr lang="en-US" sz="1400" dirty="0" smtClean="0">
                <a:solidFill>
                  <a:schemeClr val="bg1"/>
                </a:solidFill>
              </a:rPr>
              <a:t>          </a:t>
            </a:r>
            <a:r>
              <a:rPr lang="ru-RU" sz="1400" dirty="0" smtClean="0">
                <a:solidFill>
                  <a:schemeClr val="bg1"/>
                </a:solidFill>
              </a:rPr>
              <a:t>Масса растворённого в гидросфере азота,</a:t>
            </a:r>
          </a:p>
          <a:p>
            <a:pPr>
              <a:buNone/>
            </a:pPr>
            <a:r>
              <a:rPr lang="ru-RU" sz="1400" dirty="0" smtClean="0">
                <a:solidFill>
                  <a:schemeClr val="bg1"/>
                </a:solidFill>
              </a:rPr>
              <a:t> </a:t>
            </a:r>
            <a:r>
              <a:rPr lang="en-US" sz="1400" dirty="0" smtClean="0">
                <a:solidFill>
                  <a:schemeClr val="bg1"/>
                </a:solidFill>
              </a:rPr>
              <a:t>         </a:t>
            </a:r>
            <a:r>
              <a:rPr lang="ru-RU" sz="1400" dirty="0" smtClean="0">
                <a:solidFill>
                  <a:schemeClr val="bg1"/>
                </a:solidFill>
              </a:rPr>
              <a:t>учитывая, что одновременно  происходят</a:t>
            </a:r>
          </a:p>
          <a:p>
            <a:pPr>
              <a:buNone/>
            </a:pPr>
            <a:r>
              <a:rPr lang="ru-RU" sz="1400" dirty="0" smtClean="0">
                <a:solidFill>
                  <a:schemeClr val="bg1"/>
                </a:solidFill>
              </a:rPr>
              <a:t> </a:t>
            </a:r>
            <a:r>
              <a:rPr lang="en-US" sz="1400" dirty="0" smtClean="0">
                <a:solidFill>
                  <a:schemeClr val="bg1"/>
                </a:solidFill>
              </a:rPr>
              <a:t>         </a:t>
            </a:r>
            <a:r>
              <a:rPr lang="ru-RU" sz="1400" dirty="0" smtClean="0">
                <a:solidFill>
                  <a:schemeClr val="bg1"/>
                </a:solidFill>
              </a:rPr>
              <a:t>процессы растворения азота атмосферы в воде</a:t>
            </a:r>
          </a:p>
          <a:p>
            <a:pPr>
              <a:buNone/>
            </a:pPr>
            <a:r>
              <a:rPr lang="en-US" sz="1400" dirty="0" smtClean="0">
                <a:solidFill>
                  <a:schemeClr val="bg1"/>
                </a:solidFill>
              </a:rPr>
              <a:t>          </a:t>
            </a:r>
            <a:r>
              <a:rPr lang="ru-RU" sz="1400" dirty="0" smtClean="0">
                <a:solidFill>
                  <a:schemeClr val="bg1"/>
                </a:solidFill>
              </a:rPr>
              <a:t>и выделения его в  атмосферу, составляет</a:t>
            </a:r>
          </a:p>
          <a:p>
            <a:pPr>
              <a:buNone/>
            </a:pPr>
            <a:r>
              <a:rPr lang="ru-RU" sz="1400" dirty="0" smtClean="0">
                <a:solidFill>
                  <a:schemeClr val="bg1"/>
                </a:solidFill>
              </a:rPr>
              <a:t> </a:t>
            </a:r>
            <a:r>
              <a:rPr lang="en-US" sz="1400" dirty="0" smtClean="0">
                <a:solidFill>
                  <a:schemeClr val="bg1"/>
                </a:solidFill>
              </a:rPr>
              <a:t>         </a:t>
            </a:r>
            <a:r>
              <a:rPr lang="ru-RU" sz="1400" dirty="0" smtClean="0">
                <a:solidFill>
                  <a:schemeClr val="bg1"/>
                </a:solidFill>
              </a:rPr>
              <a:t>около 2·1013 т, кроме того примерно 7·1011 т</a:t>
            </a:r>
          </a:p>
          <a:p>
            <a:pPr>
              <a:buNone/>
            </a:pPr>
            <a:r>
              <a:rPr lang="ru-RU" sz="1400" dirty="0" smtClean="0">
                <a:solidFill>
                  <a:schemeClr val="bg1"/>
                </a:solidFill>
              </a:rPr>
              <a:t> </a:t>
            </a:r>
            <a:r>
              <a:rPr lang="en-US" sz="1400" dirty="0" smtClean="0">
                <a:solidFill>
                  <a:schemeClr val="bg1"/>
                </a:solidFill>
              </a:rPr>
              <a:t>         </a:t>
            </a:r>
            <a:r>
              <a:rPr lang="ru-RU" sz="1400" dirty="0" smtClean="0">
                <a:solidFill>
                  <a:schemeClr val="bg1"/>
                </a:solidFill>
              </a:rPr>
              <a:t>азота  содержатся в гидросфере в виде </a:t>
            </a:r>
          </a:p>
          <a:p>
            <a:pPr>
              <a:buNone/>
            </a:pPr>
            <a:r>
              <a:rPr lang="ru-RU" sz="1400" dirty="0" smtClean="0">
                <a:solidFill>
                  <a:schemeClr val="bg1"/>
                </a:solidFill>
              </a:rPr>
              <a:t> </a:t>
            </a:r>
            <a:r>
              <a:rPr lang="en-US" sz="1400" dirty="0" smtClean="0">
                <a:solidFill>
                  <a:schemeClr val="bg1"/>
                </a:solidFill>
              </a:rPr>
              <a:t>         </a:t>
            </a:r>
            <a:r>
              <a:rPr lang="ru-RU" sz="1400" dirty="0" smtClean="0">
                <a:solidFill>
                  <a:schemeClr val="bg1"/>
                </a:solidFill>
              </a:rPr>
              <a:t>соединений. </a:t>
            </a:r>
          </a:p>
          <a:p>
            <a:pPr>
              <a:buNone/>
            </a:pPr>
            <a:r>
              <a:rPr lang="ru-RU" sz="1400" dirty="0">
                <a:solidFill>
                  <a:schemeClr val="bg1"/>
                </a:solidFill>
              </a:rPr>
              <a:t> </a:t>
            </a:r>
          </a:p>
          <a:p>
            <a:pPr>
              <a:buNone/>
            </a:pPr>
            <a:r>
              <a:rPr lang="ru-RU" sz="1400" dirty="0">
                <a:solidFill>
                  <a:schemeClr val="bg1"/>
                </a:solidFill>
              </a:rPr>
              <a:t> </a:t>
            </a:r>
          </a:p>
          <a:p>
            <a:pPr>
              <a:buNone/>
            </a:pPr>
            <a:r>
              <a:rPr lang="ru-RU" sz="1400" dirty="0">
                <a:solidFill>
                  <a:schemeClr val="bg1"/>
                </a:solidFill>
              </a:rPr>
              <a:t> </a:t>
            </a:r>
          </a:p>
          <a:p>
            <a:pPr lvl="0">
              <a:buNone/>
            </a:pPr>
            <a:endParaRPr lang="ru-RU" sz="1400" dirty="0">
              <a:solidFill>
                <a:schemeClr val="bg1"/>
              </a:solidFill>
              <a:ea typeface="MingLiU_HKSCS-ExtB" pitchFamily="18" charset="-120"/>
            </a:endParaRPr>
          </a:p>
          <a:p>
            <a:endParaRPr lang="ru-RU" sz="1400" dirty="0">
              <a:solidFill>
                <a:schemeClr val="bg1"/>
              </a:solidFill>
              <a:ea typeface="MingLiU_HKSCS-ExtB" pitchFamily="18" charset="-120"/>
            </a:endParaRPr>
          </a:p>
        </p:txBody>
      </p:sp>
      <p:sp>
        <p:nvSpPr>
          <p:cNvPr id="4" name="Прямоугольник 3"/>
          <p:cNvSpPr/>
          <p:nvPr/>
        </p:nvSpPr>
        <p:spPr>
          <a:xfrm>
            <a:off x="683568" y="0"/>
            <a:ext cx="7096815" cy="92333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Азот в природе</a:t>
            </a:r>
            <a:endParaRPr lang="ru-RU"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получение.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normAutofit fontScale="90000"/>
          </a:bodyPr>
          <a:lstStyle/>
          <a:p>
            <a:r>
              <a:rPr lang="ru-RU" dirty="0"/>
              <a:t> </a:t>
            </a:r>
            <a:r>
              <a:rPr lang="ru-RU" dirty="0" smtClean="0"/>
              <a:t/>
            </a:r>
            <a:br>
              <a:rPr lang="ru-RU" dirty="0" smtClean="0"/>
            </a:br>
            <a:endParaRPr lang="ru-RU" dirty="0"/>
          </a:p>
        </p:txBody>
      </p:sp>
      <p:sp>
        <p:nvSpPr>
          <p:cNvPr id="3" name="Содержимое 2"/>
          <p:cNvSpPr>
            <a:spLocks noGrp="1"/>
          </p:cNvSpPr>
          <p:nvPr>
            <p:ph idx="1"/>
          </p:nvPr>
        </p:nvSpPr>
        <p:spPr>
          <a:xfrm>
            <a:off x="0" y="1196752"/>
            <a:ext cx="9468544" cy="5661248"/>
          </a:xfrm>
        </p:spPr>
        <p:txBody>
          <a:bodyPr numCol="3">
            <a:normAutofit fontScale="47500" lnSpcReduction="20000"/>
          </a:bodyPr>
          <a:lstStyle/>
          <a:p>
            <a:pPr algn="ctr">
              <a:buNone/>
            </a:pPr>
            <a:r>
              <a:rPr lang="ru-RU" sz="5000" b="1" u="sng" dirty="0" smtClean="0">
                <a:solidFill>
                  <a:srgbClr val="FF0000"/>
                </a:solidFill>
              </a:rPr>
              <a:t>Получение </a:t>
            </a:r>
            <a:r>
              <a:rPr lang="ru-RU" sz="5000" b="1" u="sng" dirty="0">
                <a:solidFill>
                  <a:srgbClr val="FF0000"/>
                </a:solidFill>
              </a:rPr>
              <a:t>азота из атмосферы</a:t>
            </a:r>
          </a:p>
          <a:p>
            <a:pPr>
              <a:buNone/>
            </a:pPr>
            <a:r>
              <a:rPr lang="ru-RU" sz="3800" b="1" dirty="0" smtClean="0">
                <a:solidFill>
                  <a:srgbClr val="FFFF00"/>
                </a:solidFill>
              </a:rPr>
              <a:t>    Это </a:t>
            </a:r>
            <a:r>
              <a:rPr lang="ru-RU" sz="3800" b="1" dirty="0">
                <a:solidFill>
                  <a:srgbClr val="FFFF00"/>
                </a:solidFill>
              </a:rPr>
              <a:t>один из самых экономичных способов, в ходе которого очищенный воздух последовательно сжижают путем охлаждения и расширения. Полученный жидкий воздух перегоняют через фракции, медленно поднимая при этом температуру. При этом процессе сначала выделяются благородные газы, а затем азот. Остается только жидкий кислород.</a:t>
            </a:r>
          </a:p>
          <a:p>
            <a:pPr>
              <a:buNone/>
            </a:pPr>
            <a:r>
              <a:rPr lang="ru-RU" sz="5000" b="1" dirty="0">
                <a:solidFill>
                  <a:srgbClr val="FF0000"/>
                </a:solidFill>
              </a:rPr>
              <a:t> </a:t>
            </a:r>
            <a:r>
              <a:rPr lang="ru-RU" sz="5000" b="1" dirty="0" smtClean="0">
                <a:solidFill>
                  <a:srgbClr val="FF0000"/>
                </a:solidFill>
              </a:rPr>
              <a:t>   </a:t>
            </a:r>
            <a:r>
              <a:rPr lang="ru-RU" sz="5000" b="1" u="sng" dirty="0" smtClean="0">
                <a:solidFill>
                  <a:srgbClr val="FF0000"/>
                </a:solidFill>
              </a:rPr>
              <a:t>Получение </a:t>
            </a:r>
            <a:r>
              <a:rPr lang="ru-RU" sz="5000" b="1" u="sng" dirty="0">
                <a:solidFill>
                  <a:srgbClr val="FF0000"/>
                </a:solidFill>
              </a:rPr>
              <a:t>азота в лаборатории</a:t>
            </a:r>
          </a:p>
          <a:p>
            <a:pPr>
              <a:buNone/>
            </a:pPr>
            <a:r>
              <a:rPr lang="ru-RU" sz="3800" b="1" dirty="0" smtClean="0">
                <a:solidFill>
                  <a:srgbClr val="FFFF00"/>
                </a:solidFill>
              </a:rPr>
              <a:t>    В </a:t>
            </a:r>
            <a:r>
              <a:rPr lang="ru-RU" sz="3800" b="1" dirty="0">
                <a:solidFill>
                  <a:srgbClr val="FFFF00"/>
                </a:solidFill>
              </a:rPr>
              <a:t>небольших количествах этот газ получают, окисляя ионы аммония или аммиак. В частности, ион аммония можно окислить </a:t>
            </a:r>
            <a:r>
              <a:rPr lang="ru-RU" sz="3800" b="1" dirty="0" err="1">
                <a:solidFill>
                  <a:srgbClr val="FFFF00"/>
                </a:solidFill>
              </a:rPr>
              <a:t>нитрит-ионом</a:t>
            </a:r>
            <a:r>
              <a:rPr lang="ru-RU" sz="3800" b="1" dirty="0" smtClean="0">
                <a:solidFill>
                  <a:srgbClr val="FFFF00"/>
                </a:solidFill>
              </a:rPr>
              <a:t>.</a:t>
            </a:r>
          </a:p>
          <a:p>
            <a:endParaRPr lang="ru-RU" dirty="0"/>
          </a:p>
          <a:p>
            <a:endParaRPr lang="ru-RU" dirty="0"/>
          </a:p>
          <a:p>
            <a:pPr>
              <a:buNone/>
            </a:pPr>
            <a:endParaRPr lang="ru-RU" sz="5000" b="1" u="sng" dirty="0" smtClean="0">
              <a:solidFill>
                <a:srgbClr val="FF0000"/>
              </a:solidFill>
            </a:endParaRPr>
          </a:p>
          <a:p>
            <a:pPr>
              <a:buNone/>
            </a:pPr>
            <a:endParaRPr lang="ru-RU" sz="5000" b="1" u="sng" dirty="0">
              <a:solidFill>
                <a:srgbClr val="FF0000"/>
              </a:solidFill>
            </a:endParaRPr>
          </a:p>
          <a:p>
            <a:pPr>
              <a:buNone/>
            </a:pPr>
            <a:endParaRPr lang="ru-RU" sz="5000" b="1" u="sng" dirty="0" smtClean="0">
              <a:solidFill>
                <a:srgbClr val="FF0000"/>
              </a:solidFill>
            </a:endParaRPr>
          </a:p>
          <a:p>
            <a:pPr>
              <a:buNone/>
            </a:pPr>
            <a:endParaRPr lang="ru-RU" sz="5000" b="1" u="sng" dirty="0" smtClean="0">
              <a:solidFill>
                <a:srgbClr val="FF0000"/>
              </a:solidFill>
            </a:endParaRPr>
          </a:p>
          <a:p>
            <a:pPr>
              <a:buNone/>
            </a:pPr>
            <a:endParaRPr lang="ru-RU" sz="5000" b="1" u="sng" dirty="0">
              <a:solidFill>
                <a:srgbClr val="FF0000"/>
              </a:solidFill>
            </a:endParaRPr>
          </a:p>
          <a:p>
            <a:pPr>
              <a:buNone/>
            </a:pPr>
            <a:r>
              <a:rPr lang="ru-RU" sz="5000" b="1" u="sng" dirty="0" smtClean="0">
                <a:solidFill>
                  <a:srgbClr val="FF0000"/>
                </a:solidFill>
              </a:rPr>
              <a:t>Получение </a:t>
            </a:r>
            <a:r>
              <a:rPr lang="ru-RU" sz="5000" b="1" u="sng" dirty="0">
                <a:solidFill>
                  <a:srgbClr val="FF0000"/>
                </a:solidFill>
              </a:rPr>
              <a:t>азота в процессе разложения</a:t>
            </a:r>
          </a:p>
          <a:p>
            <a:pPr>
              <a:buNone/>
            </a:pPr>
            <a:r>
              <a:rPr lang="ru-RU" sz="3800" b="1" dirty="0" smtClean="0">
                <a:solidFill>
                  <a:srgbClr val="FFFF00"/>
                </a:solidFill>
              </a:rPr>
              <a:t>     При </a:t>
            </a:r>
            <a:r>
              <a:rPr lang="ru-RU" sz="3800" b="1" dirty="0">
                <a:solidFill>
                  <a:srgbClr val="FFFF00"/>
                </a:solidFill>
              </a:rPr>
              <a:t>нагревании разлагаются азиды, аммиак разлагается оксидом меди, нитриты разлагаются от взаимодействия с мочевиной или сульфаминовой кислотой – в результате всех этих реакций образуется азот.</a:t>
            </a:r>
          </a:p>
          <a:p>
            <a:r>
              <a:rPr lang="ru-RU" dirty="0" smtClean="0"/>
              <a:t/>
            </a:r>
            <a:br>
              <a:rPr lang="ru-RU" dirty="0" smtClean="0"/>
            </a:br>
            <a:endParaRPr lang="ru-RU" dirty="0"/>
          </a:p>
        </p:txBody>
      </p:sp>
      <p:sp>
        <p:nvSpPr>
          <p:cNvPr id="4" name="Прямоугольник 3"/>
          <p:cNvSpPr/>
          <p:nvPr/>
        </p:nvSpPr>
        <p:spPr>
          <a:xfrm>
            <a:off x="4357194" y="260648"/>
            <a:ext cx="184731"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endParaRPr lang="ru-RU"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6" name="Прямоугольник 5"/>
          <p:cNvSpPr/>
          <p:nvPr/>
        </p:nvSpPr>
        <p:spPr>
          <a:xfrm>
            <a:off x="1043608" y="0"/>
            <a:ext cx="7087197"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Получение азота</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208</TotalTime>
  <Words>882</Words>
  <Application>Microsoft Office PowerPoint</Application>
  <PresentationFormat>Экран (4:3)</PresentationFormat>
  <Paragraphs>136</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            Министерство образования и науки Российской Федерации    федеральное государственное бюджетное образовательное учреждение                         высшего профессионального образования                  «Алтайский государственный педагогический университет»                                     (ФГБОУ ВПО «АлтГПУ»)  </vt:lpstr>
      <vt:lpstr>   </vt:lpstr>
      <vt:lpstr>  </vt:lpstr>
      <vt:lpstr> Открытие </vt:lpstr>
      <vt:lpstr>Открытие</vt:lpstr>
      <vt:lpstr>  </vt:lpstr>
      <vt:lpstr>  </vt:lpstr>
      <vt:lpstr>  </vt:lpstr>
      <vt:lpstr>  </vt:lpstr>
      <vt:lpstr>  </vt:lpstr>
      <vt:lpstr>  </vt:lpstr>
      <vt:lpstr>Слайд 12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Министерство образования и науки Российской Федерации    федеральное государственное бюджетное образовательное учреждение                         высшего профессионального образования                  «Алтайский государственный педагогический университет»                                     (ФГБОУ ВПО «АлтГПУ»)</dc:title>
  <dc:creator>Ксения</dc:creator>
  <cp:lastModifiedBy>Ксения</cp:lastModifiedBy>
  <cp:revision>21</cp:revision>
  <dcterms:created xsi:type="dcterms:W3CDTF">2015-10-30T07:54:28Z</dcterms:created>
  <dcterms:modified xsi:type="dcterms:W3CDTF">2015-10-30T11:22:43Z</dcterms:modified>
</cp:coreProperties>
</file>